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  <p:sldMasterId id="2147483885" r:id="rId2"/>
    <p:sldMasterId id="2147483890" r:id="rId3"/>
  </p:sldMasterIdLst>
  <p:notesMasterIdLst>
    <p:notesMasterId r:id="rId28"/>
  </p:notesMasterIdLst>
  <p:handoutMasterIdLst>
    <p:handoutMasterId r:id="rId29"/>
  </p:handoutMasterIdLst>
  <p:sldIdLst>
    <p:sldId id="1055" r:id="rId4"/>
    <p:sldId id="1050" r:id="rId5"/>
    <p:sldId id="1052" r:id="rId6"/>
    <p:sldId id="1026" r:id="rId7"/>
    <p:sldId id="1027" r:id="rId8"/>
    <p:sldId id="1057" r:id="rId9"/>
    <p:sldId id="1028" r:id="rId10"/>
    <p:sldId id="1059" r:id="rId11"/>
    <p:sldId id="1031" r:id="rId12"/>
    <p:sldId id="1033" r:id="rId13"/>
    <p:sldId id="1060" r:id="rId14"/>
    <p:sldId id="1061" r:id="rId15"/>
    <p:sldId id="1062" r:id="rId16"/>
    <p:sldId id="1063" r:id="rId17"/>
    <p:sldId id="1038" r:id="rId18"/>
    <p:sldId id="1039" r:id="rId19"/>
    <p:sldId id="1040" r:id="rId20"/>
    <p:sldId id="1042" r:id="rId21"/>
    <p:sldId id="1064" r:id="rId22"/>
    <p:sldId id="1065" r:id="rId23"/>
    <p:sldId id="1045" r:id="rId24"/>
    <p:sldId id="1066" r:id="rId25"/>
    <p:sldId id="1067" r:id="rId26"/>
    <p:sldId id="1068" r:id="rId27"/>
  </p:sldIdLst>
  <p:sldSz cx="9144000" cy="6858000" type="screen4x3"/>
  <p:notesSz cx="6781800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C3FC5"/>
    <a:srgbClr val="AC1A32"/>
    <a:srgbClr val="006600"/>
    <a:srgbClr val="F7EAE9"/>
    <a:srgbClr val="FA12D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Estilo Claro 3 - Ênfas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8995" autoAdjust="0"/>
    <p:restoredTop sz="88000" autoAdjust="0"/>
  </p:normalViewPr>
  <p:slideViewPr>
    <p:cSldViewPr>
      <p:cViewPr varScale="1">
        <p:scale>
          <a:sx n="97" d="100"/>
          <a:sy n="97" d="100"/>
        </p:scale>
        <p:origin x="-11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7936" cy="496809"/>
          </a:xfrm>
          <a:prstGeom prst="rect">
            <a:avLst/>
          </a:prstGeom>
        </p:spPr>
        <p:txBody>
          <a:bodyPr vert="horz" lIns="91339" tIns="45670" rIns="91339" bIns="4567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2281" y="0"/>
            <a:ext cx="2937936" cy="496809"/>
          </a:xfrm>
          <a:prstGeom prst="rect">
            <a:avLst/>
          </a:prstGeom>
        </p:spPr>
        <p:txBody>
          <a:bodyPr vert="horz" lIns="91339" tIns="45670" rIns="91339" bIns="4567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751F182-CB38-4E8E-BFBA-D36874E70502}" type="datetimeFigureOut">
              <a:rPr lang="pt-BR"/>
              <a:pPr>
                <a:defRPr/>
              </a:pPr>
              <a:t>5/8/2011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37936" cy="496809"/>
          </a:xfrm>
          <a:prstGeom prst="rect">
            <a:avLst/>
          </a:prstGeom>
        </p:spPr>
        <p:txBody>
          <a:bodyPr vert="horz" lIns="91339" tIns="45670" rIns="91339" bIns="4567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2281" y="9428242"/>
            <a:ext cx="2937936" cy="496809"/>
          </a:xfrm>
          <a:prstGeom prst="rect">
            <a:avLst/>
          </a:prstGeom>
        </p:spPr>
        <p:txBody>
          <a:bodyPr vert="horz" lIns="91339" tIns="45670" rIns="91339" bIns="4567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EB4F67A-E25F-41A5-8012-4A209D3DE4B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98742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7936" cy="496809"/>
          </a:xfrm>
          <a:prstGeom prst="rect">
            <a:avLst/>
          </a:prstGeom>
        </p:spPr>
        <p:txBody>
          <a:bodyPr vert="horz" lIns="91339" tIns="45670" rIns="91339" bIns="4567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2281" y="0"/>
            <a:ext cx="2937936" cy="496809"/>
          </a:xfrm>
          <a:prstGeom prst="rect">
            <a:avLst/>
          </a:prstGeom>
        </p:spPr>
        <p:txBody>
          <a:bodyPr vert="horz" lIns="91339" tIns="45670" rIns="91339" bIns="4567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FA3726-C3C8-4F44-9B5F-A95150F84A4F}" type="datetimeFigureOut">
              <a:rPr lang="pt-BR"/>
              <a:pPr>
                <a:defRPr/>
              </a:pPr>
              <a:t>5/8/2011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9" tIns="45670" rIns="91339" bIns="4567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7863" y="4715710"/>
            <a:ext cx="5426074" cy="4466511"/>
          </a:xfrm>
          <a:prstGeom prst="rect">
            <a:avLst/>
          </a:prstGeom>
        </p:spPr>
        <p:txBody>
          <a:bodyPr vert="horz" lIns="91339" tIns="45670" rIns="91339" bIns="4567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37936" cy="496809"/>
          </a:xfrm>
          <a:prstGeom prst="rect">
            <a:avLst/>
          </a:prstGeom>
        </p:spPr>
        <p:txBody>
          <a:bodyPr vert="horz" lIns="91339" tIns="45670" rIns="91339" bIns="4567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2281" y="9428242"/>
            <a:ext cx="2937936" cy="496809"/>
          </a:xfrm>
          <a:prstGeom prst="rect">
            <a:avLst/>
          </a:prstGeom>
        </p:spPr>
        <p:txBody>
          <a:bodyPr vert="horz" lIns="91339" tIns="45670" rIns="91339" bIns="4567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85B6EE-A304-4897-BEF8-B1CCCA4BAFB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47837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647B24-4CC3-4919-AE7A-C3C880919B7E}" type="slidenum">
              <a:rPr lang="pt-BR" smtClean="0"/>
              <a:pPr>
                <a:defRPr/>
              </a:pPr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8D608B-3956-4167-90CD-A4EB802A352D}" type="slidenum">
              <a:rPr lang="pt-BR" smtClean="0"/>
              <a:pPr>
                <a:defRPr/>
              </a:pPr>
              <a:t>10</a:t>
            </a:fld>
            <a:endParaRPr lang="pt-BR" dirty="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2813" y="744538"/>
            <a:ext cx="4960937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4" y="4712537"/>
            <a:ext cx="5426074" cy="4469684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8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15C7-02DE-46C9-82CD-5C4C1BC89CB7}" type="datetimeFigureOut">
              <a:rPr lang="pt-BR"/>
              <a:pPr>
                <a:defRPr/>
              </a:pPr>
              <a:t>5/8/2011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DE77E-BBFB-4438-9C03-4753BD73F17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5C947-E660-468E-9531-32C04B996AD3}" type="datetimeFigureOut">
              <a:rPr lang="pt-BR"/>
              <a:pPr>
                <a:defRPr/>
              </a:pPr>
              <a:t>5/8/2011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FA1DC-6CF9-4C63-B38F-B9A59ED4021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EA5B3-9ED4-4DA0-9E63-380B61C3A78D}" type="datetimeFigureOut">
              <a:rPr lang="pt-BR"/>
              <a:pPr>
                <a:defRPr/>
              </a:pPr>
              <a:t>5/8/2011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27910-AC57-4689-966B-D39F97B3D69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32CB1-3596-4DE7-AD9D-711EFF77BACF}" type="datetimeFigureOut">
              <a:rPr lang="pt-BR"/>
              <a:pPr>
                <a:defRPr/>
              </a:pPr>
              <a:t>5/8/2011</a:t>
            </a:fld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C892E-928B-41C1-BB74-A30DF410804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D7FDD-5AC5-4AE5-9971-FEB658511C2F}" type="datetimeFigureOut">
              <a:rPr lang="pt-BR"/>
              <a:pPr>
                <a:defRPr/>
              </a:pPr>
              <a:t>5/8/2011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65C73-344A-4ECD-8C98-505594310FC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8A1-72CD-474D-AEFF-A613504730D0}" type="datetimeFigureOut">
              <a:rPr lang="pt-BR"/>
              <a:pPr>
                <a:defRPr/>
              </a:pPr>
              <a:t>5/8/2011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5A781-6732-4192-91E9-838E2B481DB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D73B7-A732-42AF-888E-602780088A68}" type="datetimeFigureOut">
              <a:rPr lang="pt-BR"/>
              <a:pPr>
                <a:defRPr/>
              </a:pPr>
              <a:t>5/8/2011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71886-D2C5-4FDB-AE87-2294FE55B5D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8790A-B4A6-4AD3-8C48-5021D1F796E0}" type="datetimeFigureOut">
              <a:rPr lang="pt-BR"/>
              <a:pPr>
                <a:defRPr/>
              </a:pPr>
              <a:t>5/8/2011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B4092-569E-4A64-9A3D-B5123E378F9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35C8E-F93A-4567-A0F9-26A171822E2D}" type="datetimeFigureOut">
              <a:rPr lang="pt-BR"/>
              <a:pPr>
                <a:defRPr/>
              </a:pPr>
              <a:t>5/8/2011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F0E2C-7305-45DB-8629-9878AD1EB18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C15AB-CEBB-4EE9-841C-957A84D3ED0B}" type="datetimeFigureOut">
              <a:rPr lang="pt-BR"/>
              <a:pPr>
                <a:defRPr/>
              </a:pPr>
              <a:t>5/8/2011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EA484-D1A1-414C-8C2E-30EAE80074B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8229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8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FAF14-25C9-4401-B9D6-493B9031463B}" type="datetimeFigureOut">
              <a:rPr lang="pt-BR"/>
              <a:pPr>
                <a:defRPr/>
              </a:pPr>
              <a:t>5/8/2011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E743-AC53-4A26-BA46-C626B040801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0" y="0"/>
            <a:ext cx="9144000" cy="3333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pic>
        <p:nvPicPr>
          <p:cNvPr id="1029" name="Imagem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783388"/>
            <a:ext cx="9144000" cy="7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m 8" descr="Logo Saúde.jpg"/>
          <p:cNvPicPr>
            <a:picLocks noChangeAspect="1"/>
          </p:cNvPicPr>
          <p:nvPr/>
        </p:nvPicPr>
        <p:blipFill>
          <a:blip r:embed="rId7" cstate="screen">
            <a:lum bright="25000" contrast="16000"/>
          </a:blip>
          <a:srcRect/>
          <a:stretch>
            <a:fillRect/>
          </a:stretch>
        </p:blipFill>
        <p:spPr>
          <a:xfrm>
            <a:off x="0" y="0"/>
            <a:ext cx="9144000" cy="394305"/>
          </a:xfrm>
          <a:prstGeom prst="round2SameRect">
            <a:avLst>
              <a:gd name="adj1" fmla="val 50000"/>
              <a:gd name="adj2" fmla="val 0"/>
            </a:avLst>
          </a:prstGeom>
          <a:noFill/>
          <a:ln>
            <a:noFill/>
          </a:ln>
        </p:spPr>
      </p:pic>
      <p:pic>
        <p:nvPicPr>
          <p:cNvPr id="1031" name="Picture 1" descr="C:\Users\randomizzze\~Clientes\~Clientes em andamento\Jose Eduardo - março 2011\logo brasil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96188" y="6248400"/>
            <a:ext cx="149701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lang="pt-BR" sz="44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8000"/>
          </a:solidFill>
          <a:latin typeface="Trebuchet MS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8000"/>
          </a:solidFill>
          <a:latin typeface="Trebuchet MS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8000"/>
          </a:solidFill>
          <a:latin typeface="Trebuchet MS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8000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ts val="1200"/>
        </a:spcBef>
        <a:spcAft>
          <a:spcPct val="0"/>
        </a:spcAft>
        <a:buFont typeface="Arial" charset="0"/>
        <a:buChar char="•"/>
        <a:defRPr sz="3200" kern="1200">
          <a:solidFill>
            <a:srgbClr val="008000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ts val="1200"/>
        </a:spcBef>
        <a:spcAft>
          <a:spcPct val="0"/>
        </a:spcAft>
        <a:buFont typeface="Arial" charset="0"/>
        <a:buChar char="–"/>
        <a:defRPr sz="2800" kern="1200">
          <a:solidFill>
            <a:srgbClr val="008000"/>
          </a:solidFill>
          <a:latin typeface="+mj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1200"/>
        </a:spcBef>
        <a:spcAft>
          <a:spcPct val="0"/>
        </a:spcAft>
        <a:buFont typeface="Arial" charset="0"/>
        <a:buChar char="•"/>
        <a:defRPr sz="2400" kern="1200">
          <a:solidFill>
            <a:srgbClr val="008000"/>
          </a:solidFill>
          <a:latin typeface="+mj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1200"/>
        </a:spcBef>
        <a:spcAft>
          <a:spcPct val="0"/>
        </a:spcAft>
        <a:buFont typeface="Arial" charset="0"/>
        <a:buChar char="–"/>
        <a:defRPr sz="2000" kern="1200">
          <a:solidFill>
            <a:srgbClr val="008000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1200"/>
        </a:spcBef>
        <a:spcAft>
          <a:spcPct val="0"/>
        </a:spcAft>
        <a:buFont typeface="Arial" charset="0"/>
        <a:buChar char="»"/>
        <a:defRPr sz="2000" kern="1200">
          <a:solidFill>
            <a:srgbClr val="008000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/>
            </a:gs>
            <a:gs pos="50000">
              <a:srgbClr val="D6FFD1"/>
            </a:gs>
            <a:gs pos="92000">
              <a:srgbClr val="BCFFB3"/>
            </a:gs>
            <a:gs pos="100000">
              <a:srgbClr val="E5FFE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0" y="0"/>
            <a:ext cx="9144000" cy="3333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BR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 smtClean="0"/>
          </a:p>
        </p:txBody>
      </p:sp>
      <p:pic>
        <p:nvPicPr>
          <p:cNvPr id="2053" name="Imagem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783388"/>
            <a:ext cx="9144000" cy="7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m 8" descr="Logo Saúde.jpg"/>
          <p:cNvPicPr>
            <a:picLocks noChangeAspect="1"/>
          </p:cNvPicPr>
          <p:nvPr/>
        </p:nvPicPr>
        <p:blipFill>
          <a:blip r:embed="rId7" cstate="screen">
            <a:lum bright="25000" contrast="16000"/>
          </a:blip>
          <a:srcRect/>
          <a:stretch>
            <a:fillRect/>
          </a:stretch>
        </p:blipFill>
        <p:spPr>
          <a:xfrm>
            <a:off x="0" y="0"/>
            <a:ext cx="9144000" cy="394305"/>
          </a:xfrm>
          <a:prstGeom prst="round2SameRect">
            <a:avLst>
              <a:gd name="adj1" fmla="val 50000"/>
              <a:gd name="adj2" fmla="val 0"/>
            </a:avLst>
          </a:prstGeom>
          <a:noFill/>
          <a:ln>
            <a:noFill/>
          </a:ln>
        </p:spPr>
      </p:pic>
      <p:pic>
        <p:nvPicPr>
          <p:cNvPr id="2055" name="Picture 1" descr="C:\Users\randomizzze\~Clientes\~Clientes em andamento\Jose Eduardo - março 2011\logo brasil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96188" y="6248400"/>
            <a:ext cx="149701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lang="pt-BR" sz="4400" b="1" kern="1200">
          <a:solidFill>
            <a:srgbClr val="008000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8000"/>
          </a:solidFill>
          <a:latin typeface="Trebuchet MS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8000"/>
          </a:solidFill>
          <a:latin typeface="Trebuchet MS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8000"/>
          </a:solidFill>
          <a:latin typeface="Trebuchet MS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8000"/>
          </a:solidFill>
          <a:latin typeface="Trebuchet MS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8000"/>
          </a:solidFill>
          <a:latin typeface="Trebuchet MS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8000"/>
          </a:solidFill>
          <a:latin typeface="Trebuchet MS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8000"/>
          </a:solidFill>
          <a:latin typeface="Trebuchet MS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800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Font typeface="Arial" charset="0"/>
        <a:buChar char="•"/>
        <a:defRPr sz="3200" kern="1200">
          <a:solidFill>
            <a:srgbClr val="008000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Font typeface="Arial" charset="0"/>
        <a:buChar char="–"/>
        <a:defRPr sz="2800" kern="1200">
          <a:solidFill>
            <a:srgbClr val="008000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Font typeface="Arial" charset="0"/>
        <a:buChar char="•"/>
        <a:defRPr sz="2400" kern="1200">
          <a:solidFill>
            <a:srgbClr val="008000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Font typeface="Arial" charset="0"/>
        <a:buChar char="–"/>
        <a:defRPr sz="2000" kern="1200">
          <a:solidFill>
            <a:srgbClr val="008000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Font typeface="Arial" charset="0"/>
        <a:buChar char="»"/>
        <a:defRPr sz="2000" kern="1200">
          <a:solidFill>
            <a:srgbClr val="008000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3075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71F19261-3B2F-403E-B7E7-8C6B115786A2}" type="datetimeFigureOut">
              <a:rPr lang="pt-BR"/>
              <a:pPr>
                <a:defRPr/>
              </a:pPr>
              <a:t>5/8/2011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8C264780-4229-4841-A75B-41E5130EF02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0" y="0"/>
            <a:ext cx="9144000" cy="3333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3080" name="Imagem 7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783388"/>
            <a:ext cx="9144000" cy="7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m 8" descr="Logo Saúde.jpg"/>
          <p:cNvPicPr>
            <a:picLocks noChangeAspect="1"/>
          </p:cNvPicPr>
          <p:nvPr/>
        </p:nvPicPr>
        <p:blipFill>
          <a:blip r:embed="rId14" cstate="screen">
            <a:lum bright="25000" contrast="16000"/>
          </a:blip>
          <a:srcRect/>
          <a:stretch>
            <a:fillRect/>
          </a:stretch>
        </p:blipFill>
        <p:spPr>
          <a:xfrm>
            <a:off x="0" y="0"/>
            <a:ext cx="9144000" cy="394305"/>
          </a:xfrm>
          <a:prstGeom prst="round2SameRect">
            <a:avLst>
              <a:gd name="adj1" fmla="val 50000"/>
              <a:gd name="adj2" fmla="val 0"/>
            </a:avLst>
          </a:prstGeom>
          <a:noFill/>
          <a:ln>
            <a:noFill/>
          </a:ln>
        </p:spPr>
      </p:pic>
      <p:pic>
        <p:nvPicPr>
          <p:cNvPr id="3082" name="Picture 1" descr="C:\Users\randomizzze\~Clientes\~Clientes em andamento\Jose Eduardo - março 2011\logo brasil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96188" y="6248400"/>
            <a:ext cx="149701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8496944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6"/>
          <p:cNvSpPr txBox="1">
            <a:spLocks noChangeArrowheads="1"/>
          </p:cNvSpPr>
          <p:nvPr/>
        </p:nvSpPr>
        <p:spPr bwMode="auto">
          <a:xfrm>
            <a:off x="500063" y="1199649"/>
            <a:ext cx="8001000" cy="489364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2400" dirty="0">
                <a:solidFill>
                  <a:srgbClr val="002060"/>
                </a:solidFill>
              </a:rPr>
              <a:t>Instituídas pelos </a:t>
            </a:r>
            <a:r>
              <a:rPr lang="pt-BR" sz="2400" dirty="0" smtClean="0">
                <a:solidFill>
                  <a:srgbClr val="002060"/>
                </a:solidFill>
              </a:rPr>
              <a:t>estados, em articulação com os municípios, de acordo com diretrizes pactuadas na CIT.</a:t>
            </a:r>
            <a:endParaRPr lang="pt-BR" sz="2400" dirty="0">
              <a:solidFill>
                <a:srgbClr val="002060"/>
              </a:solidFill>
            </a:endParaRPr>
          </a:p>
          <a:p>
            <a:pPr marL="342900" lvl="1" indent="-34290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2400" dirty="0">
                <a:solidFill>
                  <a:srgbClr val="002060"/>
                </a:solidFill>
              </a:rPr>
              <a:t>Para serem instituídas, as regiões de saúde devem </a:t>
            </a:r>
            <a:r>
              <a:rPr lang="pt-BR" sz="2400" dirty="0" smtClean="0">
                <a:solidFill>
                  <a:srgbClr val="002060"/>
                </a:solidFill>
              </a:rPr>
              <a:t>conter, no mínimo, </a:t>
            </a:r>
            <a:r>
              <a:rPr lang="pt-BR" sz="2400" dirty="0">
                <a:solidFill>
                  <a:srgbClr val="002060"/>
                </a:solidFill>
              </a:rPr>
              <a:t>ações e serviços de: </a:t>
            </a:r>
          </a:p>
          <a:p>
            <a:pPr marL="1771650" lvl="2" indent="-857250" algn="just">
              <a:spcBef>
                <a:spcPts val="0"/>
              </a:spcBef>
              <a:spcAft>
                <a:spcPts val="0"/>
              </a:spcAft>
              <a:buFontTx/>
              <a:buAutoNum type="romanUcPeriod"/>
            </a:pPr>
            <a:r>
              <a:rPr lang="pt-BR" sz="2400" dirty="0">
                <a:solidFill>
                  <a:srgbClr val="002060"/>
                </a:solidFill>
              </a:rPr>
              <a:t>Atenção primária;</a:t>
            </a:r>
          </a:p>
          <a:p>
            <a:pPr marL="1771650" lvl="2" indent="-857250" algn="just">
              <a:spcBef>
                <a:spcPts val="0"/>
              </a:spcBef>
              <a:spcAft>
                <a:spcPts val="0"/>
              </a:spcAft>
              <a:buFontTx/>
              <a:buAutoNum type="romanUcPeriod"/>
            </a:pPr>
            <a:r>
              <a:rPr lang="pt-BR" sz="2400" dirty="0">
                <a:solidFill>
                  <a:srgbClr val="002060"/>
                </a:solidFill>
              </a:rPr>
              <a:t>Urgência e Emergência;</a:t>
            </a:r>
          </a:p>
          <a:p>
            <a:pPr marL="1771650" lvl="2" indent="-857250" algn="just">
              <a:spcBef>
                <a:spcPts val="0"/>
              </a:spcBef>
              <a:spcAft>
                <a:spcPts val="0"/>
              </a:spcAft>
              <a:buFontTx/>
              <a:buAutoNum type="romanUcPeriod"/>
            </a:pPr>
            <a:r>
              <a:rPr lang="pt-BR" sz="2400" dirty="0">
                <a:solidFill>
                  <a:srgbClr val="002060"/>
                </a:solidFill>
              </a:rPr>
              <a:t>Atenção psicossocial;</a:t>
            </a:r>
          </a:p>
          <a:p>
            <a:pPr marL="1771650" lvl="2" indent="-857250" algn="just">
              <a:spcBef>
                <a:spcPts val="0"/>
              </a:spcBef>
              <a:spcAft>
                <a:spcPts val="0"/>
              </a:spcAft>
              <a:buFontTx/>
              <a:buAutoNum type="romanUcPeriod"/>
            </a:pPr>
            <a:r>
              <a:rPr lang="pt-BR" sz="2400" dirty="0">
                <a:solidFill>
                  <a:srgbClr val="002060"/>
                </a:solidFill>
              </a:rPr>
              <a:t>Atenção ambulatorial especializada e hospitalar;</a:t>
            </a:r>
          </a:p>
          <a:p>
            <a:pPr marL="1771650" lvl="2" indent="-857250" algn="just">
              <a:spcBef>
                <a:spcPts val="0"/>
              </a:spcBef>
              <a:spcAft>
                <a:spcPts val="0"/>
              </a:spcAft>
              <a:buFontTx/>
              <a:buAutoNum type="romanUcPeriod"/>
            </a:pPr>
            <a:r>
              <a:rPr lang="pt-BR" sz="2400" dirty="0">
                <a:solidFill>
                  <a:srgbClr val="002060"/>
                </a:solidFill>
              </a:rPr>
              <a:t>Vigilância em Saúde</a:t>
            </a:r>
            <a:r>
              <a:rPr lang="pt-BR" sz="2400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</a:rPr>
              <a:t>Possibilidade de constituição de regiões de saúde interestaduais.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</a:rPr>
              <a:t>Reconhece a situação de regiões de saúde situadas em áreas de fronteiras.</a:t>
            </a:r>
            <a:endParaRPr lang="pt-BR" sz="2400" dirty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480662"/>
            <a:ext cx="9144000" cy="500066"/>
          </a:xfrm>
          <a:prstGeom prst="rect">
            <a:avLst/>
          </a:prstGeom>
          <a:solidFill>
            <a:srgbClr val="1E8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defRPr/>
            </a:pPr>
            <a:r>
              <a:rPr lang="pt-BR" sz="2400" b="1" dirty="0" smtClean="0">
                <a:solidFill>
                  <a:schemeClr val="bg1"/>
                </a:solidFill>
                <a:latin typeface="+mj-lt"/>
                <a:ea typeface="Calibri" pitchFamily="34" charset="0"/>
              </a:rPr>
              <a:t>Capítulo II – DA ORGANIZAÇÃO DO SUS / REGIÕES </a:t>
            </a:r>
            <a:r>
              <a:rPr lang="pt-BR" sz="2400" b="1" dirty="0">
                <a:solidFill>
                  <a:schemeClr val="bg1"/>
                </a:solidFill>
                <a:latin typeface="+mj-lt"/>
                <a:ea typeface="Calibri" pitchFamily="34" charset="0"/>
              </a:rPr>
              <a:t>DE </a:t>
            </a:r>
            <a:r>
              <a:rPr lang="pt-BR" sz="2400" b="1" dirty="0" smtClean="0">
                <a:solidFill>
                  <a:schemeClr val="bg1"/>
                </a:solidFill>
                <a:latin typeface="+mj-lt"/>
                <a:ea typeface="Calibri" pitchFamily="34" charset="0"/>
              </a:rPr>
              <a:t>SAÚDE ( art.</a:t>
            </a:r>
            <a:r>
              <a:rPr lang="pt-BR" sz="2400" b="1" dirty="0" smtClean="0">
                <a:solidFill>
                  <a:schemeClr val="bg1"/>
                </a:solidFill>
                <a:ea typeface="Calibri" pitchFamily="34" charset="0"/>
              </a:rPr>
              <a:t> 5</a:t>
            </a:r>
            <a:r>
              <a:rPr lang="pt-BR" sz="2400" dirty="0" smtClean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  <a:t>º )</a:t>
            </a:r>
            <a:endParaRPr lang="pt-BR" sz="2400" b="1" dirty="0">
              <a:solidFill>
                <a:schemeClr val="bg1"/>
              </a:solidFill>
              <a:latin typeface="+mj-lt"/>
              <a:ea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60478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714480" y="1357298"/>
            <a:ext cx="1143008" cy="24288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pt-BR" sz="2000" dirty="0">
                <a:solidFill>
                  <a:srgbClr val="002060"/>
                </a:solidFill>
              </a:rPr>
              <a:t>A POPULAÇÃO USUÁRIA DAS AÇÕES E SERVIÇOS</a:t>
            </a:r>
            <a:endParaRPr lang="pt-BR" sz="2000" dirty="0"/>
          </a:p>
        </p:txBody>
      </p:sp>
      <p:sp>
        <p:nvSpPr>
          <p:cNvPr id="8" name="Retângulo 7"/>
          <p:cNvSpPr/>
          <p:nvPr/>
        </p:nvSpPr>
        <p:spPr>
          <a:xfrm>
            <a:off x="3286116" y="1357298"/>
            <a:ext cx="1143008" cy="24288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pt-BR" sz="2000" dirty="0">
                <a:solidFill>
                  <a:srgbClr val="002060"/>
                </a:solidFill>
              </a:rPr>
              <a:t>ROL DE AÇÕES E SERVIÇOS QUE SERÃO OFERTADOS</a:t>
            </a:r>
            <a:endParaRPr lang="pt-BR" sz="2000" dirty="0"/>
          </a:p>
        </p:txBody>
      </p:sp>
      <p:sp>
        <p:nvSpPr>
          <p:cNvPr id="9" name="Retângulo 8"/>
          <p:cNvSpPr/>
          <p:nvPr/>
        </p:nvSpPr>
        <p:spPr>
          <a:xfrm>
            <a:off x="4857752" y="1357298"/>
            <a:ext cx="1000132" cy="24288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pt-BR" sz="2000" dirty="0">
                <a:solidFill>
                  <a:srgbClr val="002060"/>
                </a:solidFill>
              </a:rPr>
              <a:t>RESPECTIVAS RESPONSABILIDADES </a:t>
            </a:r>
            <a:endParaRPr lang="pt-BR" sz="2000" dirty="0"/>
          </a:p>
        </p:txBody>
      </p:sp>
      <p:sp>
        <p:nvSpPr>
          <p:cNvPr id="12" name="Retângulo 11"/>
          <p:cNvSpPr/>
          <p:nvPr/>
        </p:nvSpPr>
        <p:spPr>
          <a:xfrm>
            <a:off x="7715272" y="1357298"/>
            <a:ext cx="1000132" cy="24288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pt-BR" sz="2000" dirty="0">
                <a:solidFill>
                  <a:srgbClr val="002060"/>
                </a:solidFill>
              </a:rPr>
              <a:t>ESCALA PARA CONFORMAÇÃO DOS SERVIÇOS</a:t>
            </a:r>
            <a:endParaRPr lang="pt-BR" sz="2000" dirty="0"/>
          </a:p>
        </p:txBody>
      </p:sp>
      <p:sp>
        <p:nvSpPr>
          <p:cNvPr id="13" name="Retângulo 12"/>
          <p:cNvSpPr/>
          <p:nvPr/>
        </p:nvSpPr>
        <p:spPr>
          <a:xfrm>
            <a:off x="6286512" y="1357298"/>
            <a:ext cx="928694" cy="24288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pt-BR" sz="2000" dirty="0">
                <a:solidFill>
                  <a:srgbClr val="002060"/>
                </a:solidFill>
              </a:rPr>
              <a:t>CRITÉRIOS DE ACESSIBILIDADE</a:t>
            </a:r>
            <a:endParaRPr lang="pt-BR" sz="2000" dirty="0"/>
          </a:p>
        </p:txBody>
      </p:sp>
      <p:sp>
        <p:nvSpPr>
          <p:cNvPr id="14" name="Seta para a direita 13"/>
          <p:cNvSpPr/>
          <p:nvPr/>
        </p:nvSpPr>
        <p:spPr>
          <a:xfrm>
            <a:off x="1357313" y="2349500"/>
            <a:ext cx="285750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b="0"/>
          </a:p>
        </p:txBody>
      </p:sp>
      <p:sp>
        <p:nvSpPr>
          <p:cNvPr id="15" name="Seta para a direita 14"/>
          <p:cNvSpPr/>
          <p:nvPr/>
        </p:nvSpPr>
        <p:spPr>
          <a:xfrm>
            <a:off x="2928938" y="2352675"/>
            <a:ext cx="285750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b="0"/>
          </a:p>
        </p:txBody>
      </p:sp>
      <p:sp>
        <p:nvSpPr>
          <p:cNvPr id="16" name="Seta para a direita 15"/>
          <p:cNvSpPr/>
          <p:nvPr/>
        </p:nvSpPr>
        <p:spPr>
          <a:xfrm>
            <a:off x="4500563" y="2349500"/>
            <a:ext cx="285750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b="0"/>
          </a:p>
        </p:txBody>
      </p:sp>
      <p:sp>
        <p:nvSpPr>
          <p:cNvPr id="17" name="Seta para a direita 16"/>
          <p:cNvSpPr/>
          <p:nvPr/>
        </p:nvSpPr>
        <p:spPr>
          <a:xfrm>
            <a:off x="5929313" y="2349500"/>
            <a:ext cx="285750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b="0"/>
          </a:p>
        </p:txBody>
      </p:sp>
      <p:sp>
        <p:nvSpPr>
          <p:cNvPr id="18" name="Seta para a direita 17"/>
          <p:cNvSpPr/>
          <p:nvPr/>
        </p:nvSpPr>
        <p:spPr>
          <a:xfrm>
            <a:off x="7310438" y="2349500"/>
            <a:ext cx="285750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b="0"/>
          </a:p>
        </p:txBody>
      </p:sp>
      <p:sp>
        <p:nvSpPr>
          <p:cNvPr id="85005" name="Retângulo 18"/>
          <p:cNvSpPr>
            <a:spLocks noChangeArrowheads="1"/>
          </p:cNvSpPr>
          <p:nvPr/>
        </p:nvSpPr>
        <p:spPr bwMode="auto">
          <a:xfrm>
            <a:off x="571500" y="4902200"/>
            <a:ext cx="80724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 dirty="0">
                <a:solidFill>
                  <a:schemeClr val="tx2"/>
                </a:solidFill>
              </a:rPr>
              <a:t>ATENÇÃO PRIMÁRIA, URGÊNCIA E EMERGÊNCIA, ATENÇÃO PSICOSSOCIAL, ATENÇÃO AMBULATORIAL ESPECIALIZADA E HOSPITALAR  E VIGILÂNCIA EM SAÚDE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500034" y="1357298"/>
            <a:ext cx="857256" cy="24288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pt-BR" sz="2000" dirty="0">
                <a:solidFill>
                  <a:srgbClr val="002060"/>
                </a:solidFill>
              </a:rPr>
              <a:t>LIMITES GEOGRÁFICOS</a:t>
            </a:r>
            <a:endParaRPr lang="pt-BR" sz="2000" dirty="0"/>
          </a:p>
        </p:txBody>
      </p:sp>
      <p:sp>
        <p:nvSpPr>
          <p:cNvPr id="22" name="Retângulo 21"/>
          <p:cNvSpPr/>
          <p:nvPr/>
        </p:nvSpPr>
        <p:spPr>
          <a:xfrm>
            <a:off x="500063" y="3929063"/>
            <a:ext cx="8215312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IDENTIDADE  CULTURAL, SOCIAL, POLÍTICA, COSTUMES, INFRA-ESTRUTURA, DETERMINANTES SOCIAIS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500062" y="565810"/>
            <a:ext cx="83581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800" b="1" dirty="0" smtClean="0">
                <a:solidFill>
                  <a:schemeClr val="tx2"/>
                </a:solidFill>
                <a:latin typeface="+mj-lt"/>
              </a:rPr>
              <a:t>REGIÕES DE SAÚDE</a:t>
            </a:r>
            <a:endParaRPr lang="pt-BR" sz="280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17928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85005" grpId="0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ta para a direita listrada 11"/>
          <p:cNvSpPr/>
          <p:nvPr/>
        </p:nvSpPr>
        <p:spPr>
          <a:xfrm>
            <a:off x="500063" y="4095750"/>
            <a:ext cx="8358187" cy="1714500"/>
          </a:xfrm>
          <a:prstGeom prst="striped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b="0"/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1"/>
          </p:nvPr>
        </p:nvSpPr>
        <p:spPr>
          <a:xfrm>
            <a:off x="107950" y="1341438"/>
            <a:ext cx="8640763" cy="2087562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pt-BR" sz="2800" dirty="0" smtClean="0">
                <a:solidFill>
                  <a:srgbClr val="002060"/>
                </a:solidFill>
              </a:rPr>
              <a:t>	O acesso universal, igualitário e ordenado às ações e serviços de saúde do SUS se </a:t>
            </a:r>
            <a:r>
              <a:rPr lang="pt-BR" sz="2800" b="1" dirty="0" smtClean="0">
                <a:solidFill>
                  <a:srgbClr val="002060"/>
                </a:solidFill>
              </a:rPr>
              <a:t>inicia pelas </a:t>
            </a:r>
            <a:r>
              <a:rPr lang="pt-BR" sz="2800" b="1" i="1" dirty="0" smtClean="0">
                <a:solidFill>
                  <a:srgbClr val="002060"/>
                </a:solidFill>
              </a:rPr>
              <a:t>portas de entrada</a:t>
            </a:r>
            <a:r>
              <a:rPr lang="pt-BR" sz="2800" dirty="0" smtClean="0">
                <a:solidFill>
                  <a:srgbClr val="002060"/>
                </a:solidFill>
              </a:rPr>
              <a:t> e </a:t>
            </a:r>
            <a:r>
              <a:rPr lang="pt-BR" sz="2800" b="1" dirty="0" smtClean="0">
                <a:solidFill>
                  <a:srgbClr val="002060"/>
                </a:solidFill>
              </a:rPr>
              <a:t>se completa na rede </a:t>
            </a:r>
            <a:r>
              <a:rPr lang="pt-BR" sz="2800" dirty="0" smtClean="0">
                <a:solidFill>
                  <a:srgbClr val="002060"/>
                </a:solidFill>
              </a:rPr>
              <a:t>regionalizada e hierarquizada</a:t>
            </a:r>
            <a:r>
              <a:rPr lang="pt-BR" sz="2800" b="1" dirty="0" smtClean="0">
                <a:solidFill>
                  <a:srgbClr val="002060"/>
                </a:solidFill>
              </a:rPr>
              <a:t>. </a:t>
            </a:r>
          </a:p>
        </p:txBody>
      </p:sp>
      <p:sp>
        <p:nvSpPr>
          <p:cNvPr id="6" name="Elipse 5"/>
          <p:cNvSpPr/>
          <p:nvPr/>
        </p:nvSpPr>
        <p:spPr>
          <a:xfrm>
            <a:off x="928688" y="3595688"/>
            <a:ext cx="2357437" cy="1428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000" dirty="0"/>
              <a:t>SERVIÇOS DE ATENÇÃO PRIMÁRIA</a:t>
            </a:r>
          </a:p>
        </p:txBody>
      </p:sp>
      <p:sp>
        <p:nvSpPr>
          <p:cNvPr id="7" name="Elipse 6"/>
          <p:cNvSpPr/>
          <p:nvPr/>
        </p:nvSpPr>
        <p:spPr>
          <a:xfrm>
            <a:off x="4000500" y="3667125"/>
            <a:ext cx="2428875" cy="1428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000" dirty="0"/>
              <a:t>SERVIÇOS DE ATENÇÃO PSICOSSOCIAL</a:t>
            </a:r>
          </a:p>
        </p:txBody>
      </p:sp>
      <p:sp>
        <p:nvSpPr>
          <p:cNvPr id="10" name="Elipse 9"/>
          <p:cNvSpPr/>
          <p:nvPr/>
        </p:nvSpPr>
        <p:spPr>
          <a:xfrm>
            <a:off x="2286000" y="4881563"/>
            <a:ext cx="2357438" cy="157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000" dirty="0"/>
              <a:t>SERVIÇOS DE ATENÇÃO DE URGÊNCIA E EMERGÊNCIA</a:t>
            </a:r>
          </a:p>
        </p:txBody>
      </p:sp>
      <p:sp>
        <p:nvSpPr>
          <p:cNvPr id="8" name="Elipse 7"/>
          <p:cNvSpPr/>
          <p:nvPr/>
        </p:nvSpPr>
        <p:spPr>
          <a:xfrm>
            <a:off x="5429250" y="4953000"/>
            <a:ext cx="2428875" cy="1428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000" dirty="0"/>
              <a:t>SERVIÇOS ESPECIAIS DE ACESSO ABERTO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0" y="548680"/>
            <a:ext cx="9144000" cy="720080"/>
          </a:xfrm>
          <a:prstGeom prst="rect">
            <a:avLst/>
          </a:prstGeom>
          <a:solidFill>
            <a:srgbClr val="1E8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defRPr/>
            </a:pPr>
            <a:r>
              <a:rPr lang="pt-BR" sz="2400" b="1" dirty="0" smtClean="0">
                <a:solidFill>
                  <a:schemeClr val="bg1"/>
                </a:solidFill>
                <a:latin typeface="+mj-lt"/>
                <a:ea typeface="Calibri" pitchFamily="34" charset="0"/>
              </a:rPr>
              <a:t>Capítulo II – DA ORGANIZAÇÃO DO SUS – ACESSO E PORTAS DE ENTRADAS</a:t>
            </a:r>
            <a:endParaRPr lang="pt-BR" sz="2400" b="1" dirty="0">
              <a:solidFill>
                <a:schemeClr val="bg1"/>
              </a:solidFill>
              <a:latin typeface="+mj-lt"/>
              <a:ea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7745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28800"/>
            <a:ext cx="8280400" cy="3240831"/>
          </a:xfrm>
        </p:spPr>
        <p:txBody>
          <a:bodyPr/>
          <a:lstStyle/>
          <a:p>
            <a:pPr marL="0" lvl="1" indent="0" algn="just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None/>
            </a:pPr>
            <a:r>
              <a:rPr lang="pt-BR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O acesso às ações e serviços de saúde será </a:t>
            </a:r>
            <a:r>
              <a:rPr lang="pt-BR" b="1" i="1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ordenado pela atenção primária;</a:t>
            </a:r>
          </a:p>
          <a:p>
            <a:pPr marL="0" lvl="1" indent="0" algn="just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None/>
            </a:pPr>
            <a:r>
              <a:rPr lang="pt-BR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Fundado na avaliação da </a:t>
            </a:r>
            <a:r>
              <a:rPr lang="pt-BR" b="1" i="1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gravidade do risco individual e coletivo</a:t>
            </a:r>
            <a:r>
              <a:rPr lang="pt-BR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 e no </a:t>
            </a:r>
            <a:r>
              <a:rPr lang="pt-BR" b="1" i="1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critério cronológico</a:t>
            </a:r>
            <a:r>
              <a:rPr lang="pt-BR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;</a:t>
            </a:r>
          </a:p>
          <a:p>
            <a:pPr marL="0" lvl="1" indent="0" algn="just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None/>
            </a:pPr>
            <a:r>
              <a:rPr lang="pt-BR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Ao usuário será </a:t>
            </a:r>
            <a:r>
              <a:rPr lang="pt-BR" b="1" i="1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assegurada a continuidade do cuidado </a:t>
            </a:r>
            <a:r>
              <a:rPr lang="pt-BR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na rede de atenção à saúde.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548680"/>
            <a:ext cx="9144000" cy="714379"/>
          </a:xfrm>
          <a:prstGeom prst="rect">
            <a:avLst/>
          </a:prstGeom>
          <a:solidFill>
            <a:srgbClr val="1E8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defRPr/>
            </a:pPr>
            <a:r>
              <a:rPr lang="pt-BR" sz="2400" b="1" dirty="0" smtClean="0">
                <a:solidFill>
                  <a:schemeClr val="bg1"/>
                </a:solidFill>
                <a:latin typeface="+mj-lt"/>
                <a:ea typeface="Calibri" pitchFamily="34" charset="0"/>
              </a:rPr>
              <a:t>Capítulo II – DA ORGANIZAÇÃO DO SUS – ACESSO E PORTAS DE ENTRADAS</a:t>
            </a:r>
            <a:endParaRPr lang="pt-BR" sz="2400" b="1" dirty="0">
              <a:solidFill>
                <a:schemeClr val="bg1"/>
              </a:solidFill>
              <a:latin typeface="+mj-lt"/>
              <a:ea typeface="Calibri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95536" y="5085184"/>
            <a:ext cx="835292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  <a:t>AS COMISSÕES INTERGESTORES PACTUARÃO AS REGRAS DE CONTINUIDADE DO ACESSO ÀS AÇÕES E AOS SERVIÇOS DE SAÚDE NA RESPECTIVA ÁREA DE ATUAÇÃO.</a:t>
            </a:r>
          </a:p>
        </p:txBody>
      </p:sp>
    </p:spTree>
    <p:extLst>
      <p:ext uri="{BB962C8B-B14F-4D97-AF65-F5344CB8AC3E}">
        <p14:creationId xmlns:p14="http://schemas.microsoft.com/office/powerpoint/2010/main" xmlns="" val="10318384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 bwMode="auto">
          <a:xfrm>
            <a:off x="467544" y="1428736"/>
            <a:ext cx="8136904" cy="394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spcAft>
                <a:spcPct val="20000"/>
              </a:spcAft>
              <a:buClr>
                <a:schemeClr val="accent1"/>
              </a:buClr>
              <a:buNone/>
            </a:pPr>
            <a:r>
              <a:rPr lang="pt-BR" sz="2800" dirty="0" smtClean="0">
                <a:solidFill>
                  <a:schemeClr val="tx2"/>
                </a:solidFill>
                <a:cs typeface="Arial" charset="0"/>
              </a:rPr>
              <a:t>Ascendente e integrado, compatibilizando-se as </a:t>
            </a:r>
            <a:r>
              <a:rPr lang="pt-BR" sz="2800" dirty="0">
                <a:solidFill>
                  <a:schemeClr val="tx2"/>
                </a:solidFill>
                <a:cs typeface="Arial" charset="0"/>
              </a:rPr>
              <a:t>necessidades </a:t>
            </a:r>
            <a:r>
              <a:rPr lang="pt-BR" sz="2800" dirty="0" smtClean="0">
                <a:solidFill>
                  <a:schemeClr val="tx2"/>
                </a:solidFill>
                <a:cs typeface="Arial" charset="0"/>
              </a:rPr>
              <a:t>das políticas de saúde com a disponibilidade de recursos, sendo os Planos de Saúde aprovados pelos Conselhos de Saúde.</a:t>
            </a:r>
          </a:p>
          <a:p>
            <a:pPr marL="0" indent="0" algn="just">
              <a:lnSpc>
                <a:spcPct val="90000"/>
              </a:lnSpc>
              <a:spcAft>
                <a:spcPct val="20000"/>
              </a:spcAft>
              <a:buClr>
                <a:schemeClr val="accent1"/>
              </a:buClr>
              <a:buNone/>
            </a:pPr>
            <a:r>
              <a:rPr lang="pt-BR" sz="2800" dirty="0" smtClean="0">
                <a:solidFill>
                  <a:schemeClr val="tx2"/>
                </a:solidFill>
                <a:cs typeface="Arial" charset="0"/>
              </a:rPr>
              <a:t>Os planos de saúde deverão conter metas de saúde. </a:t>
            </a:r>
          </a:p>
          <a:p>
            <a:pPr marL="0" indent="0" algn="just">
              <a:lnSpc>
                <a:spcPct val="90000"/>
              </a:lnSpc>
              <a:spcAft>
                <a:spcPct val="20000"/>
              </a:spcAft>
              <a:buClr>
                <a:schemeClr val="accent1"/>
              </a:buClr>
              <a:buNone/>
            </a:pPr>
            <a:r>
              <a:rPr lang="pt-BR" sz="2800" dirty="0" smtClean="0">
                <a:solidFill>
                  <a:schemeClr val="tx2"/>
                </a:solidFill>
                <a:cs typeface="Arial" charset="0"/>
              </a:rPr>
              <a:t>Mapa da Saúde: identificação das necessidades de saúde, orientará o planejamento integrado, contribuindo para o estabelecimento de metas.</a:t>
            </a:r>
          </a:p>
        </p:txBody>
      </p:sp>
      <p:sp>
        <p:nvSpPr>
          <p:cNvPr id="3" name="Retângulo 2"/>
          <p:cNvSpPr/>
          <p:nvPr/>
        </p:nvSpPr>
        <p:spPr>
          <a:xfrm>
            <a:off x="0" y="552670"/>
            <a:ext cx="9144000" cy="500066"/>
          </a:xfrm>
          <a:prstGeom prst="rect">
            <a:avLst/>
          </a:prstGeom>
          <a:solidFill>
            <a:srgbClr val="1E8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/>
            <a:r>
              <a:rPr lang="pt-BR" sz="2400" b="1" dirty="0">
                <a:solidFill>
                  <a:schemeClr val="bg1"/>
                </a:solidFill>
                <a:latin typeface="+mj-lt"/>
                <a:ea typeface="Calibri" pitchFamily="34" charset="0"/>
              </a:rPr>
              <a:t>Capítulo III – DO PLANEJAMENTO DA </a:t>
            </a:r>
            <a:r>
              <a:rPr lang="pt-BR" sz="2400" b="1" dirty="0" smtClean="0">
                <a:solidFill>
                  <a:schemeClr val="bg1"/>
                </a:solidFill>
                <a:latin typeface="+mj-lt"/>
                <a:ea typeface="Calibri" pitchFamily="34" charset="0"/>
              </a:rPr>
              <a:t>SAÚDE</a:t>
            </a:r>
            <a:endParaRPr lang="pt-BR" sz="2400" b="1" dirty="0">
              <a:solidFill>
                <a:schemeClr val="bg1"/>
              </a:solidFill>
              <a:latin typeface="+mj-lt"/>
              <a:ea typeface="Calibri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5085184"/>
            <a:ext cx="813690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O CNS ESTABELECERÁ DIRETRIZES A SEREM OBSERVADAS NA ELABORAÇÃO DOS PLANOS DE SAÚDE, DE ACORDO COM AS CARACTERÍSTICAS EPIDEMIOLÓGICAS E ORGANIZAÇÃO DOS SERVIÇOS.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xmlns="" val="788411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Conteúdo 2"/>
          <p:cNvSpPr>
            <a:spLocks noGrp="1"/>
          </p:cNvSpPr>
          <p:nvPr>
            <p:ph idx="1"/>
          </p:nvPr>
        </p:nvSpPr>
        <p:spPr>
          <a:xfrm>
            <a:off x="428625" y="1285875"/>
            <a:ext cx="5643563" cy="4643438"/>
          </a:xfrm>
        </p:spPr>
        <p:txBody>
          <a:bodyPr/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2400" dirty="0" smtClean="0">
                <a:solidFill>
                  <a:srgbClr val="002060"/>
                </a:solidFill>
              </a:rPr>
              <a:t>A Relação Nacional de Ações e Serviços de Saúde do SUS </a:t>
            </a:r>
            <a:r>
              <a:rPr lang="pt-BR" sz="2400" b="1" dirty="0" smtClean="0">
                <a:solidFill>
                  <a:srgbClr val="002060"/>
                </a:solidFill>
              </a:rPr>
              <a:t>(RENASES) </a:t>
            </a:r>
            <a:r>
              <a:rPr lang="pt-BR" sz="2400" dirty="0" smtClean="0">
                <a:solidFill>
                  <a:srgbClr val="002060"/>
                </a:solidFill>
              </a:rPr>
              <a:t>compreende todas as ações e serviços que o SUS oferece ao cidadão para atendimento da integralidade da assistência à saúde.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2400" dirty="0" smtClean="0">
                <a:solidFill>
                  <a:srgbClr val="002060"/>
                </a:solidFill>
              </a:rPr>
              <a:t>Será atualizada a cada dois anos.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2400" dirty="0" smtClean="0">
                <a:solidFill>
                  <a:srgbClr val="002060"/>
                </a:solidFill>
              </a:rPr>
              <a:t>Os entes federados pactuarão nos respectivos Comissões Intergestores as suas responsabilidades em relação ao rol de ações e serviços constantes da RENASES.</a:t>
            </a:r>
          </a:p>
        </p:txBody>
      </p:sp>
      <p:sp>
        <p:nvSpPr>
          <p:cNvPr id="24580" name="Documents"/>
          <p:cNvSpPr>
            <a:spLocks noEditPoints="1" noChangeArrowheads="1"/>
          </p:cNvSpPr>
          <p:nvPr/>
        </p:nvSpPr>
        <p:spPr bwMode="auto">
          <a:xfrm>
            <a:off x="6929438" y="1571625"/>
            <a:ext cx="1352550" cy="180975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0 h 21600"/>
              <a:gd name="T18" fmla="*/ 2147483647 w 21600"/>
              <a:gd name="T19" fmla="*/ 0 h 21600"/>
              <a:gd name="T20" fmla="*/ 0 w 21600"/>
              <a:gd name="T21" fmla="*/ 2147483647 h 21600"/>
              <a:gd name="T22" fmla="*/ 2147483647 w 21600"/>
              <a:gd name="T23" fmla="*/ 2147483647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1645 w 21600"/>
              <a:gd name="T37" fmla="*/ 4171 h 21600"/>
              <a:gd name="T38" fmla="*/ 16522 w 21600"/>
              <a:gd name="T39" fmla="*/ 17314 h 2160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0" y="480684"/>
            <a:ext cx="9144000" cy="500044"/>
          </a:xfrm>
          <a:prstGeom prst="rect">
            <a:avLst/>
          </a:prstGeom>
          <a:solidFill>
            <a:srgbClr val="1E8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/>
            <a:r>
              <a:rPr lang="pt-BR" sz="2400" b="1" dirty="0">
                <a:solidFill>
                  <a:schemeClr val="bg1"/>
                </a:solidFill>
                <a:latin typeface="+mj-lt"/>
                <a:ea typeface="Calibri" pitchFamily="34" charset="0"/>
              </a:rPr>
              <a:t> Capítulo IV – DA ASSISTÊNCIA À SAÚDE </a:t>
            </a:r>
            <a:r>
              <a:rPr lang="pt-BR" sz="2400" b="1" dirty="0" smtClean="0">
                <a:solidFill>
                  <a:schemeClr val="bg1"/>
                </a:solidFill>
                <a:latin typeface="+mj-lt"/>
                <a:ea typeface="Calibri" pitchFamily="34" charset="0"/>
              </a:rPr>
              <a:t>/ RENASES</a:t>
            </a:r>
            <a:endParaRPr lang="pt-BR" sz="2400" b="1" dirty="0">
              <a:solidFill>
                <a:schemeClr val="bg1"/>
              </a:solidFill>
              <a:latin typeface="+mj-lt"/>
              <a:ea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8857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5747519" cy="4735984"/>
          </a:xfrm>
        </p:spPr>
        <p:txBody>
          <a:bodyPr/>
          <a:lstStyle/>
          <a:p>
            <a:pPr algn="just"/>
            <a:r>
              <a:rPr lang="pt-BR" sz="2400" dirty="0" smtClean="0">
                <a:solidFill>
                  <a:srgbClr val="002060"/>
                </a:solidFill>
              </a:rPr>
              <a:t>A Relação Nacional de Medicamentos Essenciais </a:t>
            </a:r>
            <a:r>
              <a:rPr lang="pt-BR" sz="2400" b="1" dirty="0" smtClean="0">
                <a:solidFill>
                  <a:srgbClr val="002060"/>
                </a:solidFill>
              </a:rPr>
              <a:t>(RENAME) </a:t>
            </a:r>
            <a:r>
              <a:rPr lang="pt-BR" sz="2400" dirty="0" smtClean="0">
                <a:solidFill>
                  <a:srgbClr val="002060"/>
                </a:solidFill>
              </a:rPr>
              <a:t>compreende a seleção e a padronização dos medicamentos indicados para atendimento de doenças ou de agravos no âmbito do SUS.</a:t>
            </a:r>
          </a:p>
          <a:p>
            <a:pPr algn="just"/>
            <a:r>
              <a:rPr lang="pt-BR" sz="2400" dirty="0" smtClean="0">
                <a:solidFill>
                  <a:srgbClr val="002060"/>
                </a:solidFill>
              </a:rPr>
              <a:t>Acompanhada do Formulário Terapêutico Nacional.</a:t>
            </a:r>
          </a:p>
          <a:p>
            <a:pPr algn="just"/>
            <a:r>
              <a:rPr lang="pt-BR" sz="2400" dirty="0" smtClean="0">
                <a:solidFill>
                  <a:srgbClr val="002060"/>
                </a:solidFill>
              </a:rPr>
              <a:t>Contempla a fixação de Protocolos Clínicos e Diretrizes Terapêuticas de observância obrigatória em todo o território nacional.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  <p:sp>
        <p:nvSpPr>
          <p:cNvPr id="25604" name="Documents"/>
          <p:cNvSpPr>
            <a:spLocks noEditPoints="1" noChangeArrowheads="1"/>
          </p:cNvSpPr>
          <p:nvPr/>
        </p:nvSpPr>
        <p:spPr bwMode="auto">
          <a:xfrm>
            <a:off x="6858000" y="1500188"/>
            <a:ext cx="1352550" cy="180975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0 h 21600"/>
              <a:gd name="T18" fmla="*/ 2147483647 w 21600"/>
              <a:gd name="T19" fmla="*/ 0 h 21600"/>
              <a:gd name="T20" fmla="*/ 0 w 21600"/>
              <a:gd name="T21" fmla="*/ 2147483647 h 21600"/>
              <a:gd name="T22" fmla="*/ 2147483647 w 21600"/>
              <a:gd name="T23" fmla="*/ 2147483647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1645 w 21600"/>
              <a:gd name="T37" fmla="*/ 4171 h 21600"/>
              <a:gd name="T38" fmla="*/ 16522 w 21600"/>
              <a:gd name="T39" fmla="*/ 17314 h 2160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0" y="428604"/>
            <a:ext cx="9144000" cy="500044"/>
          </a:xfrm>
          <a:prstGeom prst="rect">
            <a:avLst/>
          </a:prstGeom>
          <a:solidFill>
            <a:srgbClr val="1E8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defRPr/>
            </a:pPr>
            <a:r>
              <a:rPr lang="pt-BR" sz="2400" b="1" dirty="0" smtClean="0">
                <a:solidFill>
                  <a:schemeClr val="bg1"/>
                </a:solidFill>
                <a:latin typeface="+mj-lt"/>
                <a:ea typeface="Calibri" pitchFamily="34" charset="0"/>
              </a:rPr>
              <a:t> Capítulo IV – DA ASSISTÊNCIA À SAÚDE – RENAME</a:t>
            </a:r>
            <a:endParaRPr lang="pt-BR" sz="2400" b="1" dirty="0">
              <a:solidFill>
                <a:schemeClr val="bg1"/>
              </a:solidFill>
              <a:latin typeface="+mj-lt"/>
              <a:ea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29886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 txBox="1">
            <a:spLocks noChangeArrowheads="1"/>
          </p:cNvSpPr>
          <p:nvPr/>
        </p:nvSpPr>
        <p:spPr bwMode="auto">
          <a:xfrm>
            <a:off x="155575" y="1143000"/>
            <a:ext cx="8702675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/>
            <a:endParaRPr lang="pt-BR" sz="2800"/>
          </a:p>
        </p:txBody>
      </p:sp>
      <p:sp>
        <p:nvSpPr>
          <p:cNvPr id="5" name="Retângulo 4"/>
          <p:cNvSpPr/>
          <p:nvPr/>
        </p:nvSpPr>
        <p:spPr>
          <a:xfrm>
            <a:off x="0" y="480666"/>
            <a:ext cx="9144000" cy="500062"/>
          </a:xfrm>
          <a:prstGeom prst="rect">
            <a:avLst/>
          </a:prstGeom>
          <a:solidFill>
            <a:srgbClr val="1E8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defRPr/>
            </a:pPr>
            <a:r>
              <a:rPr lang="pt-BR" sz="2400" b="1" dirty="0" smtClean="0">
                <a:solidFill>
                  <a:schemeClr val="bg1"/>
                </a:solidFill>
                <a:latin typeface="+mj-lt"/>
                <a:ea typeface="Calibri" pitchFamily="34" charset="0"/>
              </a:rPr>
              <a:t>Capítulo V – DA ARTICULAÇÃO INTERFEDERATIVA</a:t>
            </a:r>
            <a:endParaRPr lang="pt-BR" sz="2400" b="1" dirty="0">
              <a:solidFill>
                <a:schemeClr val="bg1"/>
              </a:solidFill>
              <a:latin typeface="+mj-lt"/>
              <a:ea typeface="Calibri" pitchFamily="34" charset="0"/>
            </a:endParaRPr>
          </a:p>
        </p:txBody>
      </p:sp>
      <p:sp>
        <p:nvSpPr>
          <p:cNvPr id="29700" name="Rectangle 1"/>
          <p:cNvSpPr>
            <a:spLocks noChangeArrowheads="1"/>
          </p:cNvSpPr>
          <p:nvPr/>
        </p:nvSpPr>
        <p:spPr bwMode="auto">
          <a:xfrm>
            <a:off x="323528" y="1340768"/>
            <a:ext cx="8424936" cy="432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pt-BR" sz="2500" b="1" dirty="0" smtClean="0">
                <a:solidFill>
                  <a:schemeClr val="tx2"/>
                </a:solidFill>
                <a:ea typeface="Times New Roman" pitchFamily="18" charset="0"/>
                <a:cs typeface="Calibri" pitchFamily="34" charset="0"/>
              </a:rPr>
              <a:t>Seção </a:t>
            </a:r>
            <a:r>
              <a:rPr lang="pt-BR" sz="2500" b="1" dirty="0">
                <a:solidFill>
                  <a:schemeClr val="tx2"/>
                </a:solidFill>
                <a:ea typeface="Times New Roman" pitchFamily="18" charset="0"/>
                <a:cs typeface="Calibri" pitchFamily="34" charset="0"/>
              </a:rPr>
              <a:t>I - Das Comissões Intergestores </a:t>
            </a:r>
            <a:endParaRPr lang="pt-BR" sz="2500" b="1" dirty="0" smtClean="0">
              <a:solidFill>
                <a:schemeClr val="tx2"/>
              </a:solidFill>
              <a:ea typeface="Times New Roman" pitchFamily="18" charset="0"/>
              <a:cs typeface="Calibri" pitchFamily="34" charset="0"/>
            </a:endParaRPr>
          </a:p>
          <a:p>
            <a:pPr algn="just"/>
            <a:endParaRPr lang="pt-BR" sz="2500" b="1" dirty="0">
              <a:solidFill>
                <a:schemeClr val="tx2"/>
              </a:solidFill>
              <a:latin typeface="Arial" charset="0"/>
              <a:ea typeface="Times New Roman" pitchFamily="18" charset="0"/>
              <a:cs typeface="Calibri" pitchFamily="34" charset="0"/>
            </a:endParaRPr>
          </a:p>
          <a:p>
            <a:pPr algn="just" eaLnBrk="0" hangingPunct="0"/>
            <a:r>
              <a:rPr lang="pt-BR" sz="2500" dirty="0" smtClean="0">
                <a:solidFill>
                  <a:schemeClr val="tx2"/>
                </a:solidFill>
                <a:ea typeface="Times New Roman" pitchFamily="18" charset="0"/>
                <a:cs typeface="Calibri" pitchFamily="34" charset="0"/>
              </a:rPr>
              <a:t>As </a:t>
            </a:r>
            <a:r>
              <a:rPr lang="pt-BR" sz="2500" dirty="0">
                <a:solidFill>
                  <a:schemeClr val="tx2"/>
                </a:solidFill>
                <a:ea typeface="Times New Roman" pitchFamily="18" charset="0"/>
                <a:cs typeface="Calibri" pitchFamily="34" charset="0"/>
              </a:rPr>
              <a:t>Comissões Intergestores pactuarão a organização e o funcionamento das ações e serviços de saúde integrados em redes de atenção à saúde, sendo:</a:t>
            </a:r>
            <a:endParaRPr lang="pt-BR" sz="2500" dirty="0">
              <a:solidFill>
                <a:schemeClr val="tx2"/>
              </a:solidFill>
              <a:latin typeface="Arial" charset="0"/>
              <a:ea typeface="Times New Roman" pitchFamily="18" charset="0"/>
              <a:cs typeface="Calibri" pitchFamily="34" charset="0"/>
            </a:endParaRPr>
          </a:p>
          <a:p>
            <a:pPr lvl="1" algn="just" eaLnBrk="0" hangingPunct="0"/>
            <a:r>
              <a:rPr lang="pt-BR" sz="2500" dirty="0" smtClean="0">
                <a:solidFill>
                  <a:schemeClr val="tx2"/>
                </a:solidFill>
                <a:ea typeface="Times New Roman" pitchFamily="18" charset="0"/>
                <a:cs typeface="Calibri" pitchFamily="34" charset="0"/>
              </a:rPr>
              <a:t>I </a:t>
            </a:r>
            <a:r>
              <a:rPr lang="pt-BR" sz="2500" dirty="0">
                <a:solidFill>
                  <a:schemeClr val="tx2"/>
                </a:solidFill>
                <a:ea typeface="Times New Roman" pitchFamily="18" charset="0"/>
                <a:cs typeface="Calibri" pitchFamily="34" charset="0"/>
              </a:rPr>
              <a:t>- a CIT, no âmbito da </a:t>
            </a:r>
            <a:r>
              <a:rPr lang="pt-BR" sz="2500" dirty="0" smtClean="0">
                <a:solidFill>
                  <a:schemeClr val="tx2"/>
                </a:solidFill>
                <a:ea typeface="Times New Roman" pitchFamily="18" charset="0"/>
                <a:cs typeface="Calibri" pitchFamily="34" charset="0"/>
              </a:rPr>
              <a:t>União;</a:t>
            </a:r>
            <a:endParaRPr lang="pt-BR" sz="2500" dirty="0">
              <a:solidFill>
                <a:schemeClr val="tx2"/>
              </a:solidFill>
              <a:latin typeface="Arial" charset="0"/>
              <a:ea typeface="Times New Roman" pitchFamily="18" charset="0"/>
              <a:cs typeface="Calibri" pitchFamily="34" charset="0"/>
            </a:endParaRPr>
          </a:p>
          <a:p>
            <a:pPr lvl="1" algn="just" eaLnBrk="0" hangingPunct="0"/>
            <a:r>
              <a:rPr lang="pt-BR" sz="2500" dirty="0" smtClean="0">
                <a:solidFill>
                  <a:schemeClr val="tx2"/>
                </a:solidFill>
                <a:ea typeface="Times New Roman" pitchFamily="18" charset="0"/>
                <a:cs typeface="Calibri" pitchFamily="34" charset="0"/>
              </a:rPr>
              <a:t>II </a:t>
            </a:r>
            <a:r>
              <a:rPr lang="pt-BR" sz="2500" dirty="0">
                <a:solidFill>
                  <a:schemeClr val="tx2"/>
                </a:solidFill>
                <a:ea typeface="Times New Roman" pitchFamily="18" charset="0"/>
                <a:cs typeface="Calibri" pitchFamily="34" charset="0"/>
              </a:rPr>
              <a:t>- a CIB, no âmbito do </a:t>
            </a:r>
            <a:r>
              <a:rPr lang="pt-BR" sz="2500" dirty="0" smtClean="0">
                <a:solidFill>
                  <a:schemeClr val="tx2"/>
                </a:solidFill>
                <a:ea typeface="Times New Roman" pitchFamily="18" charset="0"/>
                <a:cs typeface="Calibri" pitchFamily="34" charset="0"/>
              </a:rPr>
              <a:t>Estado; </a:t>
            </a:r>
            <a:r>
              <a:rPr lang="pt-BR" sz="2500" dirty="0">
                <a:solidFill>
                  <a:schemeClr val="tx2"/>
                </a:solidFill>
                <a:ea typeface="Times New Roman" pitchFamily="18" charset="0"/>
                <a:cs typeface="Calibri" pitchFamily="34" charset="0"/>
              </a:rPr>
              <a:t>e</a:t>
            </a:r>
            <a:endParaRPr lang="pt-BR" sz="2500" dirty="0">
              <a:solidFill>
                <a:schemeClr val="tx2"/>
              </a:solidFill>
              <a:latin typeface="Arial" charset="0"/>
              <a:ea typeface="Times New Roman" pitchFamily="18" charset="0"/>
              <a:cs typeface="Calibri" pitchFamily="34" charset="0"/>
            </a:endParaRPr>
          </a:p>
          <a:p>
            <a:pPr lvl="1" algn="just" eaLnBrk="0" hangingPunct="0"/>
            <a:r>
              <a:rPr lang="pt-BR" sz="2500" dirty="0">
                <a:solidFill>
                  <a:schemeClr val="tx2"/>
                </a:solidFill>
                <a:ea typeface="Times New Roman" pitchFamily="18" charset="0"/>
                <a:cs typeface="Calibri" pitchFamily="34" charset="0"/>
              </a:rPr>
              <a:t>III - a Comissão </a:t>
            </a:r>
            <a:r>
              <a:rPr lang="pt-BR" sz="2500" dirty="0" err="1">
                <a:solidFill>
                  <a:schemeClr val="tx2"/>
                </a:solidFill>
                <a:ea typeface="Times New Roman" pitchFamily="18" charset="0"/>
                <a:cs typeface="Calibri" pitchFamily="34" charset="0"/>
              </a:rPr>
              <a:t>Intergestores</a:t>
            </a:r>
            <a:r>
              <a:rPr lang="pt-BR" sz="2500" dirty="0">
                <a:solidFill>
                  <a:schemeClr val="tx2"/>
                </a:solidFill>
                <a:ea typeface="Times New Roman" pitchFamily="18" charset="0"/>
                <a:cs typeface="Calibri" pitchFamily="34" charset="0"/>
              </a:rPr>
              <a:t> Regional - CIR, no âmbito regional, vinculada à Secretaria Estadual de Saúde para efeitos administrativos e operacionais, devendo observar as diretrizes da CIB.</a:t>
            </a:r>
            <a:endParaRPr lang="pt-BR" sz="2500" dirty="0">
              <a:solidFill>
                <a:schemeClr val="tx2"/>
              </a:solidFill>
              <a:latin typeface="Arial" charset="0"/>
              <a:ea typeface="Times New Roman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6316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982F6-4DDF-4B9E-8168-F02D13AE6EE7}" type="slidenum">
              <a:rPr lang="pt-BR" smtClean="0">
                <a:solidFill>
                  <a:schemeClr val="tx2"/>
                </a:solidFill>
              </a:rPr>
              <a:pPr>
                <a:defRPr/>
              </a:pPr>
              <a:t>18</a:t>
            </a:fld>
            <a:endParaRPr lang="pt-BR">
              <a:solidFill>
                <a:schemeClr val="tx2"/>
              </a:solidFill>
            </a:endParaRPr>
          </a:p>
        </p:txBody>
      </p:sp>
      <p:sp>
        <p:nvSpPr>
          <p:cNvPr id="32774" name="Retângulo 7"/>
          <p:cNvSpPr>
            <a:spLocks noChangeArrowheads="1"/>
          </p:cNvSpPr>
          <p:nvPr/>
        </p:nvSpPr>
        <p:spPr bwMode="auto">
          <a:xfrm>
            <a:off x="323528" y="1224558"/>
            <a:ext cx="832041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pt-BR" sz="2500" b="1" dirty="0">
                <a:solidFill>
                  <a:schemeClr val="tx2"/>
                </a:solidFill>
                <a:ea typeface="Times New Roman" pitchFamily="18" charset="0"/>
                <a:cs typeface="Calibri" pitchFamily="34" charset="0"/>
              </a:rPr>
              <a:t>Seção II - Do Contrato Organizativo da Ação Pública da Saúde</a:t>
            </a:r>
          </a:p>
        </p:txBody>
      </p:sp>
      <p:sp>
        <p:nvSpPr>
          <p:cNvPr id="32775" name="Retângulo 8"/>
          <p:cNvSpPr>
            <a:spLocks noChangeArrowheads="1"/>
          </p:cNvSpPr>
          <p:nvPr/>
        </p:nvSpPr>
        <p:spPr bwMode="auto">
          <a:xfrm>
            <a:off x="251520" y="2132856"/>
            <a:ext cx="8414939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0" hangingPunct="0"/>
            <a:r>
              <a:rPr lang="pt-BR" sz="2400" dirty="0" smtClean="0">
                <a:solidFill>
                  <a:schemeClr val="tx2"/>
                </a:solidFill>
                <a:cs typeface="Times New Roman" pitchFamily="18" charset="0"/>
              </a:rPr>
              <a:t>O </a:t>
            </a:r>
            <a:r>
              <a:rPr lang="pt-BR" sz="2400" dirty="0">
                <a:solidFill>
                  <a:schemeClr val="tx2"/>
                </a:solidFill>
                <a:cs typeface="Times New Roman" pitchFamily="18" charset="0"/>
              </a:rPr>
              <a:t>objeto do COAP é a organização e a integração das ações e dos </a:t>
            </a:r>
            <a:r>
              <a:rPr lang="pt-BR" sz="2400" dirty="0" smtClean="0">
                <a:solidFill>
                  <a:schemeClr val="tx2"/>
                </a:solidFill>
                <a:cs typeface="Times New Roman" pitchFamily="18" charset="0"/>
              </a:rPr>
              <a:t>serviços sob a responsabilidade dos entes federativos </a:t>
            </a:r>
            <a:r>
              <a:rPr lang="pt-BR" sz="2400" dirty="0">
                <a:solidFill>
                  <a:schemeClr val="tx2"/>
                </a:solidFill>
                <a:cs typeface="Times New Roman" pitchFamily="18" charset="0"/>
              </a:rPr>
              <a:t>em uma Região de Saúde, com a finalidade de garantir a integralidade da assistência aos usuários</a:t>
            </a:r>
            <a:r>
              <a:rPr lang="pt-BR" sz="2400" dirty="0" smtClean="0">
                <a:solidFill>
                  <a:schemeClr val="tx2"/>
                </a:solidFill>
                <a:cs typeface="Times New Roman" pitchFamily="18" charset="0"/>
              </a:rPr>
              <a:t>.</a:t>
            </a:r>
          </a:p>
          <a:p>
            <a:pPr algn="just" eaLnBrk="0" hangingPunct="0"/>
            <a:endParaRPr lang="pt-BR" sz="2400" dirty="0" smtClean="0">
              <a:solidFill>
                <a:schemeClr val="tx2"/>
              </a:solidFill>
              <a:ea typeface="Times New Roman" pitchFamily="18" charset="0"/>
              <a:cs typeface="Calibri" pitchFamily="34" charset="0"/>
            </a:endParaRPr>
          </a:p>
          <a:p>
            <a:pPr algn="just" eaLnBrk="0" hangingPunct="0"/>
            <a:r>
              <a:rPr lang="pt-BR" sz="2400" dirty="0" smtClean="0">
                <a:solidFill>
                  <a:schemeClr val="tx2"/>
                </a:solidFill>
                <a:ea typeface="Times New Roman" pitchFamily="18" charset="0"/>
                <a:cs typeface="Calibri" pitchFamily="34" charset="0"/>
              </a:rPr>
              <a:t>O </a:t>
            </a:r>
            <a:r>
              <a:rPr lang="pt-BR" sz="2400" dirty="0">
                <a:solidFill>
                  <a:schemeClr val="tx2"/>
                </a:solidFill>
                <a:ea typeface="Times New Roman" pitchFamily="18" charset="0"/>
                <a:cs typeface="Calibri" pitchFamily="34" charset="0"/>
              </a:rPr>
              <a:t>COAP resultará da integração dos planos de saúde dos entes federativos na Rede de Atenção à Saúde, tendo como fundamento as pactuações estabelecidas pela </a:t>
            </a:r>
            <a:r>
              <a:rPr lang="pt-BR" sz="2400" dirty="0" smtClean="0">
                <a:solidFill>
                  <a:schemeClr val="tx2"/>
                </a:solidFill>
                <a:ea typeface="Times New Roman" pitchFamily="18" charset="0"/>
                <a:cs typeface="Calibri" pitchFamily="34" charset="0"/>
              </a:rPr>
              <a:t>CIT.</a:t>
            </a:r>
          </a:p>
        </p:txBody>
      </p:sp>
      <p:sp>
        <p:nvSpPr>
          <p:cNvPr id="9" name="Retângulo 8"/>
          <p:cNvSpPr/>
          <p:nvPr/>
        </p:nvSpPr>
        <p:spPr>
          <a:xfrm>
            <a:off x="0" y="480666"/>
            <a:ext cx="9144000" cy="500062"/>
          </a:xfrm>
          <a:prstGeom prst="rect">
            <a:avLst/>
          </a:prstGeom>
          <a:solidFill>
            <a:srgbClr val="1E8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defRPr/>
            </a:pPr>
            <a:r>
              <a:rPr lang="pt-BR" sz="2400" b="1" dirty="0" smtClean="0">
                <a:solidFill>
                  <a:schemeClr val="bg1"/>
                </a:solidFill>
                <a:latin typeface="+mj-lt"/>
                <a:ea typeface="Calibri" pitchFamily="34" charset="0"/>
              </a:rPr>
              <a:t>CONTRATO ORGANIZATIVO DA AÇÃO PÚBLICA DA SAÚDE</a:t>
            </a:r>
            <a:endParaRPr lang="pt-BR" sz="2400" b="1" dirty="0">
              <a:solidFill>
                <a:schemeClr val="bg1"/>
              </a:solidFill>
              <a:latin typeface="+mj-lt"/>
              <a:ea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84685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Conteúdo 2"/>
          <p:cNvSpPr>
            <a:spLocks noGrp="1"/>
          </p:cNvSpPr>
          <p:nvPr>
            <p:ph idx="1"/>
          </p:nvPr>
        </p:nvSpPr>
        <p:spPr>
          <a:xfrm>
            <a:off x="428625" y="1214438"/>
            <a:ext cx="8286750" cy="4878387"/>
          </a:xfrm>
        </p:spPr>
        <p:txBody>
          <a:bodyPr/>
          <a:lstStyle/>
          <a:p>
            <a:pPr algn="just">
              <a:buFont typeface="Arial" charset="0"/>
              <a:buNone/>
              <a:defRPr/>
            </a:pPr>
            <a:r>
              <a:rPr lang="pt-BR" sz="2600" dirty="0" smtClean="0">
                <a:solidFill>
                  <a:srgbClr val="002060"/>
                </a:solidFill>
              </a:rPr>
              <a:t>Disposições Essenciais:</a:t>
            </a:r>
          </a:p>
          <a:p>
            <a:pPr marL="571500" indent="-571500" algn="just">
              <a:buFont typeface="+mj-lt"/>
              <a:buAutoNum type="romanUcPeriod"/>
              <a:defRPr/>
            </a:pPr>
            <a:r>
              <a:rPr lang="pt-BR" sz="2600" dirty="0" smtClean="0">
                <a:solidFill>
                  <a:srgbClr val="002060"/>
                </a:solidFill>
              </a:rPr>
              <a:t>identificação das </a:t>
            </a:r>
            <a:r>
              <a:rPr lang="pt-BR" sz="2600" b="1" i="1" dirty="0" smtClean="0">
                <a:solidFill>
                  <a:srgbClr val="002060"/>
                </a:solidFill>
              </a:rPr>
              <a:t>necessidades de saúde</a:t>
            </a:r>
            <a:r>
              <a:rPr lang="pt-BR" sz="2600" i="1" dirty="0" smtClean="0">
                <a:solidFill>
                  <a:srgbClr val="002060"/>
                </a:solidFill>
              </a:rPr>
              <a:t> </a:t>
            </a:r>
            <a:r>
              <a:rPr lang="pt-BR" sz="2600" dirty="0" smtClean="0">
                <a:solidFill>
                  <a:srgbClr val="002060"/>
                </a:solidFill>
              </a:rPr>
              <a:t>locais e regionais;</a:t>
            </a:r>
          </a:p>
          <a:p>
            <a:pPr marL="571500" indent="-571500" algn="just">
              <a:buFont typeface="+mj-lt"/>
              <a:buAutoNum type="romanUcPeriod"/>
              <a:defRPr/>
            </a:pPr>
            <a:r>
              <a:rPr lang="pt-BR" sz="2600" b="1" i="1" dirty="0" smtClean="0">
                <a:solidFill>
                  <a:srgbClr val="002060"/>
                </a:solidFill>
              </a:rPr>
              <a:t>oferta de ações e serviços </a:t>
            </a:r>
            <a:r>
              <a:rPr lang="pt-BR" sz="2600" dirty="0" smtClean="0">
                <a:solidFill>
                  <a:srgbClr val="002060"/>
                </a:solidFill>
              </a:rPr>
              <a:t>de vigilância, promoção, proteção e recuperação da saúde em âmbito regional e interregional;</a:t>
            </a:r>
          </a:p>
          <a:p>
            <a:pPr marL="571500" indent="-571500" algn="just">
              <a:buFont typeface="+mj-lt"/>
              <a:buAutoNum type="romanUcPeriod"/>
              <a:defRPr/>
            </a:pPr>
            <a:r>
              <a:rPr lang="pt-BR" sz="2600" b="1" i="1" dirty="0" smtClean="0">
                <a:solidFill>
                  <a:srgbClr val="002060"/>
                </a:solidFill>
              </a:rPr>
              <a:t>responsabilidades assumidas pelos entes federativos</a:t>
            </a:r>
            <a:r>
              <a:rPr lang="pt-BR" sz="2600" dirty="0" smtClean="0">
                <a:solidFill>
                  <a:srgbClr val="002060"/>
                </a:solidFill>
              </a:rPr>
              <a:t> perante a população no processo de regionalização;</a:t>
            </a:r>
          </a:p>
          <a:p>
            <a:pPr marL="571500" indent="-571500" algn="just">
              <a:buFont typeface="+mj-lt"/>
              <a:buAutoNum type="romanUcPeriod"/>
              <a:defRPr/>
            </a:pPr>
            <a:r>
              <a:rPr lang="pt-BR" sz="2600" b="1" i="1" dirty="0" smtClean="0">
                <a:solidFill>
                  <a:srgbClr val="002060"/>
                </a:solidFill>
              </a:rPr>
              <a:t>indicadores e metas de saúde</a:t>
            </a:r>
            <a:r>
              <a:rPr lang="pt-BR" sz="2600" dirty="0" smtClean="0">
                <a:solidFill>
                  <a:srgbClr val="002060"/>
                </a:solidFill>
              </a:rPr>
              <a:t>;</a:t>
            </a:r>
          </a:p>
          <a:p>
            <a:pPr marL="571500" indent="-571500" algn="just">
              <a:buFont typeface="+mj-lt"/>
              <a:buAutoNum type="romanUcPeriod"/>
              <a:defRPr/>
            </a:pPr>
            <a:r>
              <a:rPr lang="pt-BR" sz="2600" b="1" i="1" dirty="0" smtClean="0">
                <a:solidFill>
                  <a:srgbClr val="002060"/>
                </a:solidFill>
              </a:rPr>
              <a:t>estratégias</a:t>
            </a:r>
            <a:r>
              <a:rPr lang="pt-BR" sz="2600" dirty="0" smtClean="0">
                <a:solidFill>
                  <a:srgbClr val="002060"/>
                </a:solidFill>
              </a:rPr>
              <a:t> para a melhoria das ações e serviços de saúde;</a:t>
            </a:r>
          </a:p>
          <a:p>
            <a:pPr algn="just">
              <a:buFont typeface="Wingdings" pitchFamily="2" charset="2"/>
              <a:buChar char="§"/>
              <a:defRPr/>
            </a:pPr>
            <a:endParaRPr lang="pt-BR" sz="2600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endParaRPr lang="pt-BR" sz="2600" dirty="0" smtClean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480666"/>
            <a:ext cx="9144000" cy="500062"/>
          </a:xfrm>
          <a:prstGeom prst="rect">
            <a:avLst/>
          </a:prstGeom>
          <a:solidFill>
            <a:srgbClr val="1E8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defRPr/>
            </a:pPr>
            <a:r>
              <a:rPr lang="pt-BR" sz="2400" b="1" dirty="0" smtClean="0">
                <a:solidFill>
                  <a:schemeClr val="bg1"/>
                </a:solidFill>
                <a:latin typeface="+mj-lt"/>
                <a:ea typeface="Calibri" pitchFamily="34" charset="0"/>
              </a:rPr>
              <a:t>CONTRATO ORGANIZATIVO DA AÇÃO PÚBLICA DA SAÚDE</a:t>
            </a:r>
            <a:endParaRPr lang="pt-BR" sz="2400" b="1" dirty="0">
              <a:solidFill>
                <a:schemeClr val="bg1"/>
              </a:solidFill>
              <a:latin typeface="+mj-lt"/>
              <a:ea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51148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C:\Users\adriana.oliveira\Desktop\mapa brasil por estado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4388" y="1428750"/>
            <a:ext cx="3646487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395288" y="571500"/>
            <a:ext cx="8286750" cy="500063"/>
          </a:xfrm>
          <a:prstGeom prst="rect">
            <a:avLst/>
          </a:prstGeom>
          <a:solidFill>
            <a:srgbClr val="1E8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defRPr/>
            </a:pPr>
            <a:r>
              <a:rPr lang="pt-BR" sz="2400" b="1" dirty="0">
                <a:solidFill>
                  <a:schemeClr val="bg1"/>
                </a:solidFill>
                <a:latin typeface="+mj-lt"/>
                <a:ea typeface="Calibri" pitchFamily="34" charset="0"/>
              </a:rPr>
              <a:t>DESAFIOS PERMANENTES DA GESTÃO DO SUS</a:t>
            </a:r>
            <a:endParaRPr lang="en-US" sz="2400" b="1" dirty="0">
              <a:solidFill>
                <a:schemeClr val="bg1"/>
              </a:solidFill>
              <a:latin typeface="+mj-lt"/>
              <a:ea typeface="Calibri" pitchFamily="34" charset="0"/>
            </a:endParaRPr>
          </a:p>
        </p:txBody>
      </p:sp>
      <p:sp>
        <p:nvSpPr>
          <p:cNvPr id="13316" name="CaixaDeTexto 7"/>
          <p:cNvSpPr txBox="1">
            <a:spLocks noChangeArrowheads="1"/>
          </p:cNvSpPr>
          <p:nvPr/>
        </p:nvSpPr>
        <p:spPr bwMode="auto">
          <a:xfrm>
            <a:off x="5786438" y="3763963"/>
            <a:ext cx="307181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solidFill>
                  <a:srgbClr val="006600"/>
                </a:solidFill>
              </a:rPr>
              <a:t>FORTALECER OS VÍNCULOS INTERFEDERATIVOS NECESSÁRIOS À CONSOLIDAÇÃO DO SUS</a:t>
            </a:r>
          </a:p>
        </p:txBody>
      </p:sp>
      <p:sp>
        <p:nvSpPr>
          <p:cNvPr id="8" name="Retângulo 7"/>
          <p:cNvSpPr/>
          <p:nvPr/>
        </p:nvSpPr>
        <p:spPr>
          <a:xfrm>
            <a:off x="500063" y="1428750"/>
            <a:ext cx="2857500" cy="45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b="1" dirty="0">
                <a:solidFill>
                  <a:schemeClr val="bg1"/>
                </a:solidFill>
              </a:rPr>
              <a:t>ALCANÇAR MAIOR EFETIVIDADE, EFICIÊNCIA E </a:t>
            </a:r>
          </a:p>
          <a:p>
            <a:pPr>
              <a:defRPr/>
            </a:pPr>
            <a:r>
              <a:rPr lang="pt-BR" b="1" dirty="0">
                <a:solidFill>
                  <a:schemeClr val="bg1"/>
                </a:solidFill>
              </a:rPr>
              <a:t>QUALIDADE DA RESPOSTA DO SISTEMA ÀS </a:t>
            </a:r>
          </a:p>
          <a:p>
            <a:pPr>
              <a:defRPr/>
            </a:pPr>
            <a:r>
              <a:rPr lang="pt-BR" b="1" dirty="0">
                <a:solidFill>
                  <a:schemeClr val="bg1"/>
                </a:solidFill>
              </a:rPr>
              <a:t>NECESSIDADES DA POPULAÇÃO -  ACESSO COM QUALIDADE.</a:t>
            </a:r>
          </a:p>
          <a:p>
            <a:pPr>
              <a:defRPr/>
            </a:pPr>
            <a:endParaRPr lang="pt-BR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pt-BR" b="1" dirty="0">
                <a:solidFill>
                  <a:schemeClr val="bg1"/>
                </a:solidFill>
              </a:rPr>
              <a:t>INOVAR NOS PROCESSOS  E </a:t>
            </a:r>
          </a:p>
          <a:p>
            <a:pPr>
              <a:defRPr/>
            </a:pPr>
            <a:r>
              <a:rPr lang="pt-BR" b="1" dirty="0">
                <a:solidFill>
                  <a:schemeClr val="bg1"/>
                </a:solidFill>
              </a:rPr>
              <a:t>INSTRUMENTOS DE GESTÃO DO SUS.</a:t>
            </a:r>
          </a:p>
          <a:p>
            <a:pPr>
              <a:defRPr/>
            </a:pPr>
            <a:endParaRPr lang="pt-BR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pt-BR" b="1" dirty="0">
                <a:solidFill>
                  <a:schemeClr val="bg1"/>
                </a:solidFill>
              </a:rPr>
              <a:t>SUPERAR A FRAGMENTAÇÃO DAS POLÍTICAS DE SAÚDE.</a:t>
            </a:r>
            <a:endParaRPr lang="pt-BR" dirty="0"/>
          </a:p>
        </p:txBody>
      </p:sp>
      <p:sp>
        <p:nvSpPr>
          <p:cNvPr id="9" name="Seta em curva para cima 8"/>
          <p:cNvSpPr/>
          <p:nvPr/>
        </p:nvSpPr>
        <p:spPr>
          <a:xfrm rot="4509414">
            <a:off x="3760788" y="3046412"/>
            <a:ext cx="958850" cy="98107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Seta em curva para baixo 9"/>
          <p:cNvSpPr/>
          <p:nvPr/>
        </p:nvSpPr>
        <p:spPr>
          <a:xfrm rot="3874649" flipH="1">
            <a:off x="6670675" y="1965325"/>
            <a:ext cx="962025" cy="8477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Conteúdo 2"/>
          <p:cNvSpPr>
            <a:spLocks noGrp="1"/>
          </p:cNvSpPr>
          <p:nvPr>
            <p:ph idx="1"/>
          </p:nvPr>
        </p:nvSpPr>
        <p:spPr>
          <a:xfrm>
            <a:off x="428625" y="1285875"/>
            <a:ext cx="8286750" cy="4214827"/>
          </a:xfrm>
        </p:spPr>
        <p:txBody>
          <a:bodyPr/>
          <a:lstStyle/>
          <a:p>
            <a:pPr marL="514350" indent="-514350" algn="just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pt-BR" sz="2400" dirty="0" smtClean="0">
                <a:solidFill>
                  <a:srgbClr val="002060"/>
                </a:solidFill>
              </a:rPr>
              <a:t>Disposições Essenciais:</a:t>
            </a:r>
            <a:endParaRPr lang="pt-BR" sz="1800" dirty="0" smtClean="0">
              <a:solidFill>
                <a:srgbClr val="002060"/>
              </a:solidFill>
            </a:endParaRP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romanUcPeriod" startAt="6"/>
            </a:pPr>
            <a:r>
              <a:rPr lang="pt-BR" sz="2400" b="1" i="1" dirty="0" smtClean="0">
                <a:solidFill>
                  <a:srgbClr val="002060"/>
                </a:solidFill>
              </a:rPr>
              <a:t>critérios de avaliação dos resultados</a:t>
            </a:r>
            <a:r>
              <a:rPr lang="pt-BR" sz="2400" dirty="0" smtClean="0">
                <a:solidFill>
                  <a:srgbClr val="002060"/>
                </a:solidFill>
              </a:rPr>
              <a:t> e forma de monitoramento permanente; 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romanUcPeriod" startAt="6"/>
            </a:pPr>
            <a:r>
              <a:rPr lang="pt-BR" sz="2400" dirty="0" smtClean="0">
                <a:solidFill>
                  <a:srgbClr val="002060"/>
                </a:solidFill>
              </a:rPr>
              <a:t>adequação das ações e dos serviços dos entes federativos em relação às alterações realizadas na RENASES;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romanUcPeriod" startAt="6"/>
            </a:pPr>
            <a:r>
              <a:rPr lang="pt-BR" sz="2400" b="1" i="1" dirty="0" smtClean="0">
                <a:solidFill>
                  <a:srgbClr val="002060"/>
                </a:solidFill>
              </a:rPr>
              <a:t>investimentos</a:t>
            </a:r>
            <a:r>
              <a:rPr lang="pt-BR" sz="2400" dirty="0" smtClean="0">
                <a:solidFill>
                  <a:srgbClr val="002060"/>
                </a:solidFill>
              </a:rPr>
              <a:t> na rede de serviços e as respectivas responsabilidades;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romanUcPeriod" startAt="6"/>
            </a:pPr>
            <a:r>
              <a:rPr lang="pt-BR" sz="2400" b="1" i="1" dirty="0" smtClean="0">
                <a:solidFill>
                  <a:srgbClr val="002060"/>
                </a:solidFill>
              </a:rPr>
              <a:t>recursos financeiros </a:t>
            </a:r>
            <a:r>
              <a:rPr lang="pt-BR" sz="2400" dirty="0" smtClean="0">
                <a:solidFill>
                  <a:srgbClr val="002060"/>
                </a:solidFill>
              </a:rPr>
              <a:t>disponibilizados por cada um dos partícipes para sua execução.</a:t>
            </a:r>
          </a:p>
        </p:txBody>
      </p:sp>
      <p:sp>
        <p:nvSpPr>
          <p:cNvPr id="5" name="Retângulo 4"/>
          <p:cNvSpPr/>
          <p:nvPr/>
        </p:nvSpPr>
        <p:spPr>
          <a:xfrm>
            <a:off x="0" y="480666"/>
            <a:ext cx="9144000" cy="500062"/>
          </a:xfrm>
          <a:prstGeom prst="rect">
            <a:avLst/>
          </a:prstGeom>
          <a:solidFill>
            <a:srgbClr val="1E8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defRPr/>
            </a:pPr>
            <a:r>
              <a:rPr lang="pt-BR" sz="2400" b="1" dirty="0" smtClean="0">
                <a:solidFill>
                  <a:schemeClr val="bg1"/>
                </a:solidFill>
                <a:latin typeface="+mj-lt"/>
                <a:ea typeface="Calibri" pitchFamily="34" charset="0"/>
              </a:rPr>
              <a:t>CONTRATO ORGANIZATIVO DA AÇÃO PÚBLICA DA SAÚDE</a:t>
            </a:r>
            <a:endParaRPr lang="pt-BR" sz="2400" b="1" dirty="0">
              <a:solidFill>
                <a:schemeClr val="bg1"/>
              </a:solidFill>
              <a:latin typeface="+mj-lt"/>
              <a:ea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64417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 txBox="1">
            <a:spLocks noChangeArrowheads="1"/>
          </p:cNvSpPr>
          <p:nvPr/>
        </p:nvSpPr>
        <p:spPr bwMode="auto">
          <a:xfrm>
            <a:off x="155575" y="1143000"/>
            <a:ext cx="8702675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/>
            <a:endParaRPr lang="pt-BR" sz="2800"/>
          </a:p>
        </p:txBody>
      </p:sp>
      <p:sp>
        <p:nvSpPr>
          <p:cNvPr id="35844" name="Rectangle 1"/>
          <p:cNvSpPr>
            <a:spLocks noChangeArrowheads="1"/>
          </p:cNvSpPr>
          <p:nvPr/>
        </p:nvSpPr>
        <p:spPr bwMode="auto">
          <a:xfrm>
            <a:off x="323528" y="1116608"/>
            <a:ext cx="8534722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pt-BR" sz="2800" b="1" dirty="0">
                <a:solidFill>
                  <a:schemeClr val="tx2"/>
                </a:solidFill>
                <a:ea typeface="Times New Roman" pitchFamily="18" charset="0"/>
                <a:cs typeface="Calibri" pitchFamily="34" charset="0"/>
              </a:rPr>
              <a:t>Seção II - Do Contrato Organizativo da Ação Pública da Saúde </a:t>
            </a:r>
            <a:endParaRPr lang="pt-BR" sz="2800" b="1" dirty="0">
              <a:solidFill>
                <a:schemeClr val="tx2"/>
              </a:solidFill>
              <a:latin typeface="Arial" charset="0"/>
              <a:ea typeface="Times New Roman" pitchFamily="18" charset="0"/>
              <a:cs typeface="Calibri" pitchFamily="34" charset="0"/>
            </a:endParaRPr>
          </a:p>
          <a:p>
            <a:pPr algn="just" eaLnBrk="0" hangingPunct="0"/>
            <a:endParaRPr lang="pt-BR" sz="2800" dirty="0">
              <a:solidFill>
                <a:schemeClr val="tx2"/>
              </a:solidFill>
              <a:latin typeface="Arial" charset="0"/>
              <a:ea typeface="Times New Roman" pitchFamily="18" charset="0"/>
              <a:cs typeface="Calibri" pitchFamily="34" charset="0"/>
            </a:endParaRPr>
          </a:p>
          <a:p>
            <a:pPr algn="just" eaLnBrk="0" hangingPunct="0"/>
            <a:r>
              <a:rPr lang="pt-BR" sz="2800" dirty="0" smtClean="0">
                <a:solidFill>
                  <a:schemeClr val="tx2"/>
                </a:solidFill>
                <a:ea typeface="Times New Roman" pitchFamily="18" charset="0"/>
                <a:cs typeface="Calibri" pitchFamily="34" charset="0"/>
              </a:rPr>
              <a:t>O </a:t>
            </a:r>
            <a:r>
              <a:rPr lang="pt-BR" sz="2800" dirty="0">
                <a:solidFill>
                  <a:schemeClr val="tx2"/>
                </a:solidFill>
                <a:ea typeface="Times New Roman" pitchFamily="18" charset="0"/>
                <a:cs typeface="Calibri" pitchFamily="34" charset="0"/>
              </a:rPr>
              <a:t>MS definirá indicadores nacionais de garantia de acesso às ações e aos serviços de saúde no âmbito do </a:t>
            </a:r>
            <a:r>
              <a:rPr lang="pt-BR" sz="2800" dirty="0" smtClean="0">
                <a:solidFill>
                  <a:schemeClr val="tx2"/>
                </a:solidFill>
                <a:ea typeface="Times New Roman" pitchFamily="18" charset="0"/>
                <a:cs typeface="Calibri" pitchFamily="34" charset="0"/>
              </a:rPr>
              <a:t>SUS – diretrizes do PNS.</a:t>
            </a:r>
          </a:p>
          <a:p>
            <a:pPr algn="just" eaLnBrk="0" hangingPunct="0"/>
            <a:endParaRPr lang="pt-BR" sz="2800" dirty="0">
              <a:solidFill>
                <a:schemeClr val="tx2"/>
              </a:solidFill>
              <a:latin typeface="Arial" charset="0"/>
              <a:ea typeface="Times New Roman" pitchFamily="18" charset="0"/>
              <a:cs typeface="Calibri" pitchFamily="34" charset="0"/>
            </a:endParaRPr>
          </a:p>
          <a:p>
            <a:pPr algn="just" eaLnBrk="0" hangingPunct="0"/>
            <a:r>
              <a:rPr lang="pt-BR" sz="2800" dirty="0" smtClean="0">
                <a:solidFill>
                  <a:schemeClr val="tx2"/>
                </a:solidFill>
                <a:ea typeface="Times New Roman" pitchFamily="18" charset="0"/>
                <a:cs typeface="Calibri" pitchFamily="34" charset="0"/>
              </a:rPr>
              <a:t>O </a:t>
            </a:r>
            <a:r>
              <a:rPr lang="pt-BR" sz="2800" dirty="0">
                <a:solidFill>
                  <a:schemeClr val="tx2"/>
                </a:solidFill>
                <a:ea typeface="Times New Roman" pitchFamily="18" charset="0"/>
                <a:cs typeface="Calibri" pitchFamily="34" charset="0"/>
              </a:rPr>
              <a:t>desempenho aferido a partir dos indicadores nacionais </a:t>
            </a:r>
            <a:r>
              <a:rPr lang="pt-BR" sz="2800" dirty="0" smtClean="0">
                <a:solidFill>
                  <a:schemeClr val="tx2"/>
                </a:solidFill>
                <a:ea typeface="Times New Roman" pitchFamily="18" charset="0"/>
                <a:cs typeface="Calibri" pitchFamily="34" charset="0"/>
              </a:rPr>
              <a:t>servirá </a:t>
            </a:r>
            <a:r>
              <a:rPr lang="pt-BR" sz="2800" dirty="0">
                <a:solidFill>
                  <a:schemeClr val="tx2"/>
                </a:solidFill>
                <a:ea typeface="Times New Roman" pitchFamily="18" charset="0"/>
                <a:cs typeface="Calibri" pitchFamily="34" charset="0"/>
              </a:rPr>
              <a:t>como </a:t>
            </a:r>
            <a:r>
              <a:rPr lang="pt-BR" sz="2800" b="1" i="1" dirty="0">
                <a:solidFill>
                  <a:schemeClr val="tx2"/>
                </a:solidFill>
                <a:ea typeface="Times New Roman" pitchFamily="18" charset="0"/>
                <a:cs typeface="Calibri" pitchFamily="34" charset="0"/>
              </a:rPr>
              <a:t>parâmetro para avaliação do desempenho da prestação das ações e dos serviços definidos no </a:t>
            </a:r>
            <a:r>
              <a:rPr lang="pt-BR" sz="2800" b="1" i="1" dirty="0" smtClean="0">
                <a:solidFill>
                  <a:schemeClr val="tx2"/>
                </a:solidFill>
                <a:ea typeface="Times New Roman" pitchFamily="18" charset="0"/>
                <a:cs typeface="Calibri" pitchFamily="34" charset="0"/>
              </a:rPr>
              <a:t>COAP</a:t>
            </a:r>
            <a:r>
              <a:rPr lang="pt-BR" sz="2800" dirty="0" smtClean="0">
                <a:solidFill>
                  <a:schemeClr val="tx2"/>
                </a:solidFill>
                <a:ea typeface="Times New Roman" pitchFamily="18" charset="0"/>
                <a:cs typeface="Calibri" pitchFamily="34" charset="0"/>
              </a:rPr>
              <a:t>.</a:t>
            </a:r>
            <a:endParaRPr lang="pt-BR" sz="2800" dirty="0">
              <a:solidFill>
                <a:schemeClr val="tx2"/>
              </a:solidFill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501204"/>
            <a:ext cx="9144000" cy="479524"/>
          </a:xfrm>
          <a:prstGeom prst="rect">
            <a:avLst/>
          </a:prstGeom>
          <a:solidFill>
            <a:srgbClr val="1E8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defRPr/>
            </a:pPr>
            <a:r>
              <a:rPr lang="pt-BR" sz="2400" b="1" dirty="0" smtClean="0">
                <a:solidFill>
                  <a:schemeClr val="bg1"/>
                </a:solidFill>
                <a:latin typeface="+mj-lt"/>
                <a:ea typeface="Calibri" pitchFamily="34" charset="0"/>
              </a:rPr>
              <a:t>INDICADOR NACIONAL DE ACESSO</a:t>
            </a:r>
            <a:endParaRPr lang="pt-BR" sz="2400" b="1" dirty="0">
              <a:solidFill>
                <a:schemeClr val="bg1"/>
              </a:solidFill>
              <a:latin typeface="+mj-lt"/>
              <a:ea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37856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67544" y="1300113"/>
            <a:ext cx="8208912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O COAP observará as seguintes diretrizes para garantia da 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gestão participativa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: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I - estratégias que incorporem a 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avaliação do usuário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 como ferramenta de melhoria das ações e serviços;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lvl="0" algn="just" eaLnBrk="0" hangingPunct="0">
              <a:spcBef>
                <a:spcPts val="600"/>
              </a:spcBef>
              <a:spcAft>
                <a:spcPts val="600"/>
              </a:spcAf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II </a:t>
            </a:r>
            <a:r>
              <a:rPr lang="pt-BR" sz="2800" dirty="0" smtClean="0">
                <a:solidFill>
                  <a:schemeClr val="tx2"/>
                </a:solidFill>
                <a:latin typeface="+mn-lt"/>
                <a:ea typeface="Times New Roman" pitchFamily="18" charset="0"/>
                <a:cs typeface="Calibri" pitchFamily="34" charset="0"/>
              </a:rPr>
              <a:t>- 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apuração das 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necessidades e interesses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 do usuário;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III - 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publicidade dos direitos e deveres do usuário 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em todas as unidades do SUS, inclusive nas unidades privadas que dele participem de forma complementar.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480666"/>
            <a:ext cx="9144000" cy="500062"/>
          </a:xfrm>
          <a:prstGeom prst="rect">
            <a:avLst/>
          </a:prstGeom>
          <a:solidFill>
            <a:srgbClr val="1E8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defRPr/>
            </a:pPr>
            <a:r>
              <a:rPr lang="pt-BR" sz="2400" b="1" dirty="0" smtClean="0">
                <a:solidFill>
                  <a:schemeClr val="bg1"/>
                </a:solidFill>
                <a:latin typeface="+mj-lt"/>
                <a:ea typeface="Calibri" pitchFamily="34" charset="0"/>
              </a:rPr>
              <a:t>CONTRATO ORGANIZATIVO DA AÇÃO PÚBLICA DA SAÚDE</a:t>
            </a:r>
            <a:endParaRPr lang="pt-BR" sz="2400" b="1" dirty="0">
              <a:solidFill>
                <a:schemeClr val="bg1"/>
              </a:solidFill>
              <a:latin typeface="+mj-lt"/>
              <a:ea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88307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67544" y="1288643"/>
            <a:ext cx="8208912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500" b="1" dirty="0" smtClean="0">
                <a:solidFill>
                  <a:schemeClr val="tx2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Monitoramento, Avaliação, Controle e Fiscalização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500" dirty="0" smtClean="0">
              <a:solidFill>
                <a:schemeClr val="tx2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0" algn="just" eaLnBrk="0" hangingPunct="0">
              <a:spcBef>
                <a:spcPts val="600"/>
              </a:spcBef>
              <a:spcAft>
                <a:spcPts val="600"/>
              </a:spcAft>
            </a:pPr>
            <a:r>
              <a:rPr lang="pt-BR" sz="2500" dirty="0" smtClean="0">
                <a:solidFill>
                  <a:schemeClr val="tx2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O SNA fará ocontrole e a fiscalização do COAP.</a:t>
            </a:r>
          </a:p>
          <a:p>
            <a:pPr lvl="0" algn="just" eaLnBrk="0" hangingPunct="0">
              <a:spcBef>
                <a:spcPts val="600"/>
              </a:spcBef>
              <a:spcAft>
                <a:spcPts val="600"/>
              </a:spcAft>
            </a:pPr>
            <a:r>
              <a:rPr lang="pt-BR" sz="2500" dirty="0" smtClean="0">
                <a:solidFill>
                  <a:schemeClr val="tx2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O RAG conterá seção específicarelativa aos compromissos assumidos no COAP.</a:t>
            </a:r>
          </a:p>
          <a:p>
            <a:pPr lvl="0" algn="just" eaLnBrk="0" hangingPunct="0">
              <a:spcBef>
                <a:spcPts val="600"/>
              </a:spcBef>
              <a:spcAft>
                <a:spcPts val="600"/>
              </a:spcAft>
            </a:pPr>
            <a:r>
              <a:rPr lang="pt-BR" sz="2500" dirty="0" smtClean="0">
                <a:solidFill>
                  <a:schemeClr val="tx2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Os partícipes devem monitorar e avaliar a execução: cumprimento das metas estabelecidas, desempenho e aplicação dos recursos.</a:t>
            </a:r>
          </a:p>
          <a:p>
            <a:pPr lvl="0" algn="just" eaLnBrk="0" hangingPunct="0">
              <a:spcBef>
                <a:spcPts val="600"/>
              </a:spcBef>
              <a:spcAft>
                <a:spcPts val="600"/>
              </a:spcAft>
            </a:pPr>
            <a:r>
              <a:rPr kumimoji="0" lang="pt-BR" sz="25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Dados</a:t>
            </a:r>
            <a:r>
              <a:rPr kumimoji="0" lang="pt-BR" sz="25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sobre o COAP devem ser encaminhados aos Conselhos de saúde para monitoramento.</a:t>
            </a:r>
            <a:endParaRPr kumimoji="0" lang="pt-BR" sz="25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480666"/>
            <a:ext cx="9144000" cy="500062"/>
          </a:xfrm>
          <a:prstGeom prst="rect">
            <a:avLst/>
          </a:prstGeom>
          <a:solidFill>
            <a:srgbClr val="1E8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defRPr/>
            </a:pPr>
            <a:r>
              <a:rPr lang="pt-BR" sz="2400" b="1" dirty="0" smtClean="0">
                <a:solidFill>
                  <a:schemeClr val="bg1"/>
                </a:solidFill>
                <a:latin typeface="+mj-lt"/>
                <a:ea typeface="Calibri" pitchFamily="34" charset="0"/>
              </a:rPr>
              <a:t>CONTRATO ORGANIZATIVO DA AÇÃO PÚBLICA DA SAÚDE</a:t>
            </a:r>
            <a:endParaRPr lang="pt-BR" sz="2400" b="1" dirty="0">
              <a:solidFill>
                <a:schemeClr val="bg1"/>
              </a:solidFill>
              <a:latin typeface="+mj-lt"/>
              <a:ea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14080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8496944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32853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4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568952" cy="504056"/>
          </a:xfrm>
          <a:solidFill>
            <a:srgbClr val="1E8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 defTabSz="457200">
              <a:defRPr/>
            </a:pPr>
            <a:r>
              <a:rPr lang="pt-BR" sz="2400" b="1" dirty="0" smtClean="0">
                <a:solidFill>
                  <a:schemeClr val="bg1"/>
                </a:solidFill>
                <a:ea typeface="Calibri" pitchFamily="34" charset="0"/>
              </a:rPr>
              <a:t>PONTO DE PARTIDA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320410" cy="4968551"/>
          </a:xfrm>
        </p:spPr>
        <p:txBody>
          <a:bodyPr/>
          <a:lstStyle/>
          <a:p>
            <a:pPr marL="342900" lvl="1" indent="-342900" algn="just" eaLnBrk="1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</a:rPr>
              <a:t>Necessidades de saúde.</a:t>
            </a:r>
          </a:p>
          <a:p>
            <a:pPr marL="342900" lvl="1" indent="-342900" algn="just" eaLnBrk="1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</a:rPr>
              <a:t>Acesso com qualidade em tempo oportuno.</a:t>
            </a:r>
          </a:p>
          <a:p>
            <a:pPr marL="342900" lvl="1" indent="-342900" algn="just" eaLnBrk="1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2400" b="1" dirty="0" smtClean="0">
                <a:solidFill>
                  <a:srgbClr val="002060"/>
                </a:solidFill>
              </a:rPr>
              <a:t>Território - </a:t>
            </a:r>
            <a:r>
              <a:rPr lang="pt-BR" sz="2400" dirty="0" smtClean="0">
                <a:solidFill>
                  <a:srgbClr val="002060"/>
                </a:solidFill>
              </a:rPr>
              <a:t>as Regiões de Saúde como um lugar vivo de práticas e identidades culturais e </a:t>
            </a:r>
            <a:r>
              <a:rPr lang="pt-BR" sz="2400" dirty="0" err="1" smtClean="0">
                <a:solidFill>
                  <a:srgbClr val="002060"/>
                </a:solidFill>
              </a:rPr>
              <a:t>sócio-econômicas</a:t>
            </a:r>
            <a:r>
              <a:rPr lang="pt-BR" sz="2400" dirty="0" smtClean="0">
                <a:solidFill>
                  <a:srgbClr val="002060"/>
                </a:solidFill>
              </a:rPr>
              <a:t>. </a:t>
            </a:r>
          </a:p>
          <a:p>
            <a:pPr marL="342900" lvl="1" indent="-342900" algn="just" eaLnBrk="1" hangingPunct="1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pt-BR" sz="2400" b="1" dirty="0" smtClean="0">
                <a:solidFill>
                  <a:srgbClr val="002060"/>
                </a:solidFill>
              </a:rPr>
              <a:t>Integralidade - </a:t>
            </a:r>
            <a:r>
              <a:rPr lang="pt-BR" sz="2400" dirty="0">
                <a:solidFill>
                  <a:srgbClr val="002060"/>
                </a:solidFill>
              </a:rPr>
              <a:t>conformação de </a:t>
            </a:r>
            <a:r>
              <a:rPr lang="pt-BR" sz="2400" b="1" dirty="0">
                <a:solidFill>
                  <a:srgbClr val="002060"/>
                </a:solidFill>
              </a:rPr>
              <a:t>Redes de Atenção à Saúde </a:t>
            </a:r>
            <a:r>
              <a:rPr lang="pt-BR" sz="2400" dirty="0">
                <a:solidFill>
                  <a:srgbClr val="002060"/>
                </a:solidFill>
              </a:rPr>
              <a:t>que dialoguem com as especificidades locais e regionais, com as necessidades de saúde da população e com a capacidade de financiamento do sistema</a:t>
            </a:r>
            <a:r>
              <a:rPr lang="pt-BR" sz="2400" b="1" dirty="0" smtClean="0">
                <a:solidFill>
                  <a:srgbClr val="002060"/>
                </a:solidFill>
              </a:rPr>
              <a:t>.</a:t>
            </a:r>
          </a:p>
          <a:p>
            <a:pPr marL="342900" lvl="1" indent="-342900" algn="just" eaLnBrk="1" hangingPunct="1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pt-BR" sz="2400" dirty="0">
                <a:solidFill>
                  <a:srgbClr val="002060"/>
                </a:solidFill>
              </a:rPr>
              <a:t>Sistema que </a:t>
            </a:r>
            <a:r>
              <a:rPr lang="pt-BR" sz="2400" b="1" dirty="0">
                <a:solidFill>
                  <a:srgbClr val="002060"/>
                </a:solidFill>
              </a:rPr>
              <a:t>cuide das pessoas, o mais próximo de suas casas, seja resolutivo e traga</a:t>
            </a:r>
            <a:r>
              <a:rPr lang="pt-BR" sz="2400" dirty="0">
                <a:solidFill>
                  <a:srgbClr val="002060"/>
                </a:solidFill>
              </a:rPr>
              <a:t> ganhos de autonomia e de satisfação dos usuários</a:t>
            </a:r>
            <a:r>
              <a:rPr lang="pt-BR" sz="2400" dirty="0" smtClean="0">
                <a:solidFill>
                  <a:srgbClr val="002060"/>
                </a:solidFill>
              </a:rPr>
              <a:t>.</a:t>
            </a:r>
            <a:endParaRPr lang="pt-BR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80666"/>
            <a:ext cx="9144000" cy="500062"/>
          </a:xfrm>
          <a:prstGeom prst="rect">
            <a:avLst/>
          </a:prstGeom>
          <a:solidFill>
            <a:srgbClr val="1E8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defRPr/>
            </a:pPr>
            <a:r>
              <a:rPr lang="pt-BR" sz="2400" b="1" dirty="0">
                <a:solidFill>
                  <a:schemeClr val="bg1"/>
                </a:solidFill>
                <a:latin typeface="+mj-lt"/>
                <a:ea typeface="Calibri" pitchFamily="34" charset="0"/>
              </a:rPr>
              <a:t>DECRETO 7.508, de 28 de junho de 2011</a:t>
            </a:r>
          </a:p>
        </p:txBody>
      </p:sp>
      <p:sp>
        <p:nvSpPr>
          <p:cNvPr id="7172" name="Rectangle 1"/>
          <p:cNvSpPr>
            <a:spLocks noChangeArrowheads="1"/>
          </p:cNvSpPr>
          <p:nvPr/>
        </p:nvSpPr>
        <p:spPr bwMode="auto">
          <a:xfrm>
            <a:off x="467545" y="1174700"/>
            <a:ext cx="8064896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pt-BR" sz="2400" b="1" i="1" dirty="0">
                <a:solidFill>
                  <a:srgbClr val="002060"/>
                </a:solidFill>
                <a:latin typeface="+mn-lt"/>
                <a:cs typeface="+mn-cs"/>
              </a:rPr>
              <a:t>Regulamenta a Lei nº 8.080, para dispor sobre a organização do SUS, o planejamento da saúde, a assistência à saúde e a articulação </a:t>
            </a:r>
            <a:r>
              <a:rPr lang="pt-BR" sz="2400" b="1" i="1" dirty="0" err="1">
                <a:solidFill>
                  <a:srgbClr val="002060"/>
                </a:solidFill>
                <a:latin typeface="+mn-lt"/>
                <a:cs typeface="+mn-cs"/>
              </a:rPr>
              <a:t>interfederativa</a:t>
            </a:r>
            <a:r>
              <a:rPr lang="pt-BR" sz="2400" b="1" i="1" dirty="0">
                <a:solidFill>
                  <a:srgbClr val="002060"/>
                </a:solidFill>
                <a:latin typeface="+mn-lt"/>
                <a:cs typeface="+mn-cs"/>
              </a:rPr>
              <a:t>, e dá outras providências.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1115616" y="2828426"/>
            <a:ext cx="6552728" cy="3120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pt-BR" sz="2400" b="1" dirty="0">
                <a:solidFill>
                  <a:srgbClr val="002060"/>
                </a:solidFill>
              </a:rPr>
              <a:t>CAPÍTULOS:</a:t>
            </a:r>
          </a:p>
          <a:p>
            <a:pPr>
              <a:buFont typeface="Arial" charset="0"/>
              <a:buNone/>
            </a:pPr>
            <a:r>
              <a:rPr lang="pt-BR" sz="2400" dirty="0">
                <a:solidFill>
                  <a:srgbClr val="002060"/>
                </a:solidFill>
              </a:rPr>
              <a:t>I – Disposição preliminares ( Art. 1ºe Art. 2º)</a:t>
            </a:r>
          </a:p>
          <a:p>
            <a:pPr>
              <a:buFont typeface="Arial" charset="0"/>
              <a:buNone/>
            </a:pPr>
            <a:r>
              <a:rPr lang="pt-BR" sz="2400" dirty="0">
                <a:solidFill>
                  <a:srgbClr val="002060"/>
                </a:solidFill>
              </a:rPr>
              <a:t>II – Organização do SUS( Art. 3º ao Art. 14)</a:t>
            </a:r>
          </a:p>
          <a:p>
            <a:pPr>
              <a:buFont typeface="Arial" charset="0"/>
              <a:buNone/>
            </a:pPr>
            <a:r>
              <a:rPr lang="pt-BR" sz="2400" dirty="0">
                <a:solidFill>
                  <a:srgbClr val="002060"/>
                </a:solidFill>
              </a:rPr>
              <a:t>III – Planejamento da Saúde ( Art. 15 ao Art. 19)</a:t>
            </a:r>
          </a:p>
          <a:p>
            <a:pPr>
              <a:buFont typeface="Arial" charset="0"/>
              <a:buNone/>
            </a:pPr>
            <a:r>
              <a:rPr lang="pt-BR" sz="2400" dirty="0">
                <a:solidFill>
                  <a:srgbClr val="002060"/>
                </a:solidFill>
              </a:rPr>
              <a:t>IV – Assistência à Saúde ( Art. 20 e Art. 29)</a:t>
            </a:r>
          </a:p>
          <a:p>
            <a:pPr>
              <a:buFont typeface="Arial" charset="0"/>
              <a:buNone/>
            </a:pPr>
            <a:r>
              <a:rPr lang="pt-BR" sz="2400" dirty="0">
                <a:solidFill>
                  <a:srgbClr val="002060"/>
                </a:solidFill>
              </a:rPr>
              <a:t>V – Articulação Interfederativa ( Art. 30 ao Art. 41)</a:t>
            </a:r>
          </a:p>
          <a:p>
            <a:pPr>
              <a:buFont typeface="Arial" charset="0"/>
              <a:buNone/>
            </a:pPr>
            <a:r>
              <a:rPr lang="pt-BR" sz="2400" dirty="0">
                <a:solidFill>
                  <a:srgbClr val="002060"/>
                </a:solidFill>
              </a:rPr>
              <a:t>VI – Disposições finais( Art. 42 ao Art. 45</a:t>
            </a:r>
            <a:r>
              <a:rPr lang="pt-BR" sz="2400" dirty="0" smtClean="0">
                <a:solidFill>
                  <a:srgbClr val="002060"/>
                </a:solidFill>
              </a:rPr>
              <a:t>)</a:t>
            </a:r>
            <a:endParaRPr lang="pt-BR" sz="2600" dirty="0" smtClean="0"/>
          </a:p>
        </p:txBody>
      </p:sp>
    </p:spTree>
    <p:extLst>
      <p:ext uri="{BB962C8B-B14F-4D97-AF65-F5344CB8AC3E}">
        <p14:creationId xmlns:p14="http://schemas.microsoft.com/office/powerpoint/2010/main" xmlns="" val="29589718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80666"/>
            <a:ext cx="9144000" cy="500062"/>
          </a:xfrm>
          <a:prstGeom prst="rect">
            <a:avLst/>
          </a:prstGeom>
          <a:solidFill>
            <a:srgbClr val="1E8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defRPr/>
            </a:pPr>
            <a:r>
              <a:rPr lang="pt-BR" sz="2400" b="1" dirty="0" smtClean="0">
                <a:solidFill>
                  <a:schemeClr val="bg1"/>
                </a:solidFill>
                <a:latin typeface="+mj-lt"/>
                <a:ea typeface="Calibri" pitchFamily="34" charset="0"/>
              </a:rPr>
              <a:t>Capítulo I – DAS DISPOSIÇÕES PRELIMINARES</a:t>
            </a:r>
            <a:endParaRPr lang="pt-BR" sz="2400" b="1" dirty="0">
              <a:solidFill>
                <a:schemeClr val="bg1"/>
              </a:solidFill>
              <a:latin typeface="+mj-lt"/>
              <a:ea typeface="Calibri" pitchFamily="34" charset="0"/>
            </a:endParaRPr>
          </a:p>
        </p:txBody>
      </p:sp>
      <p:sp>
        <p:nvSpPr>
          <p:cNvPr id="5" name="CaixaDeTexto 5"/>
          <p:cNvSpPr txBox="1">
            <a:spLocks noChangeArrowheads="1"/>
          </p:cNvSpPr>
          <p:nvPr/>
        </p:nvSpPr>
        <p:spPr bwMode="auto">
          <a:xfrm>
            <a:off x="539552" y="1556792"/>
            <a:ext cx="777686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800" b="0" dirty="0">
                <a:solidFill>
                  <a:srgbClr val="002060"/>
                </a:solidFill>
              </a:rPr>
              <a:t> Capítulo I - Definições</a:t>
            </a:r>
          </a:p>
          <a:p>
            <a:pPr marL="1028700" lvl="1" indent="-571500">
              <a:buClr>
                <a:srgbClr val="0070C0"/>
              </a:buClr>
              <a:buFont typeface="Calibri" pitchFamily="34" charset="0"/>
              <a:buAutoNum type="romanUcPeriod"/>
            </a:pPr>
            <a:r>
              <a:rPr lang="pt-BR" sz="2800" b="0" dirty="0">
                <a:solidFill>
                  <a:srgbClr val="002060"/>
                </a:solidFill>
              </a:rPr>
              <a:t>Regiões de Saúde</a:t>
            </a:r>
          </a:p>
          <a:p>
            <a:pPr marL="1028700" lvl="1" indent="-571500">
              <a:buClr>
                <a:srgbClr val="0070C0"/>
              </a:buClr>
              <a:buFont typeface="Calibri" pitchFamily="34" charset="0"/>
              <a:buAutoNum type="romanUcPeriod"/>
            </a:pPr>
            <a:r>
              <a:rPr lang="pt-BR" sz="2800" dirty="0">
                <a:solidFill>
                  <a:srgbClr val="002060"/>
                </a:solidFill>
              </a:rPr>
              <a:t>Contrato Organizativo da Ação Pública</a:t>
            </a:r>
          </a:p>
          <a:p>
            <a:pPr marL="1028700" lvl="1" indent="-571500">
              <a:buClr>
                <a:srgbClr val="0070C0"/>
              </a:buClr>
              <a:buFont typeface="Calibri" pitchFamily="34" charset="0"/>
              <a:buAutoNum type="romanUcPeriod"/>
            </a:pPr>
            <a:r>
              <a:rPr lang="pt-BR" sz="2800" b="0" dirty="0" smtClean="0">
                <a:solidFill>
                  <a:srgbClr val="002060"/>
                </a:solidFill>
              </a:rPr>
              <a:t>Portas </a:t>
            </a:r>
            <a:r>
              <a:rPr lang="pt-BR" sz="2800" b="0" dirty="0">
                <a:solidFill>
                  <a:srgbClr val="002060"/>
                </a:solidFill>
              </a:rPr>
              <a:t>de Entrada do Sistema</a:t>
            </a:r>
          </a:p>
          <a:p>
            <a:pPr marL="1028700" lvl="1" indent="-571500">
              <a:buClr>
                <a:srgbClr val="0070C0"/>
              </a:buClr>
              <a:buFont typeface="Calibri" pitchFamily="34" charset="0"/>
              <a:buAutoNum type="romanUcPeriod"/>
            </a:pPr>
            <a:r>
              <a:rPr lang="pt-BR" sz="2800" dirty="0">
                <a:solidFill>
                  <a:srgbClr val="002060"/>
                </a:solidFill>
              </a:rPr>
              <a:t>Comissões Intergestores</a:t>
            </a:r>
          </a:p>
          <a:p>
            <a:pPr marL="1028700" lvl="1" indent="-571500">
              <a:buClr>
                <a:srgbClr val="0070C0"/>
              </a:buClr>
              <a:buFont typeface="Calibri" pitchFamily="34" charset="0"/>
              <a:buAutoNum type="romanUcPeriod"/>
            </a:pPr>
            <a:r>
              <a:rPr lang="pt-BR" sz="2800" dirty="0">
                <a:solidFill>
                  <a:srgbClr val="002060"/>
                </a:solidFill>
              </a:rPr>
              <a:t>Mapa de Saúde</a:t>
            </a:r>
          </a:p>
          <a:p>
            <a:pPr marL="1028700" lvl="1" indent="-571500">
              <a:buClr>
                <a:srgbClr val="0070C0"/>
              </a:buClr>
              <a:buFont typeface="Calibri" pitchFamily="34" charset="0"/>
              <a:buAutoNum type="romanUcPeriod"/>
            </a:pPr>
            <a:r>
              <a:rPr lang="pt-BR" sz="2800" dirty="0">
                <a:solidFill>
                  <a:srgbClr val="002060"/>
                </a:solidFill>
              </a:rPr>
              <a:t>Rede de Atenção à Saúde </a:t>
            </a:r>
          </a:p>
          <a:p>
            <a:pPr marL="1028700" lvl="1" indent="-571500">
              <a:buClr>
                <a:srgbClr val="0070C0"/>
              </a:buClr>
              <a:buFont typeface="Calibri" pitchFamily="34" charset="0"/>
              <a:buAutoNum type="romanUcPeriod"/>
            </a:pPr>
            <a:r>
              <a:rPr lang="pt-BR" sz="2800" b="0" dirty="0" smtClean="0">
                <a:solidFill>
                  <a:srgbClr val="002060"/>
                </a:solidFill>
              </a:rPr>
              <a:t>Serviços </a:t>
            </a:r>
            <a:r>
              <a:rPr lang="pt-BR" sz="2800" b="0" dirty="0">
                <a:solidFill>
                  <a:srgbClr val="002060"/>
                </a:solidFill>
              </a:rPr>
              <a:t>Especiais de Acesso Aberto</a:t>
            </a:r>
          </a:p>
          <a:p>
            <a:pPr marL="1028700" lvl="1" indent="-571500">
              <a:buClr>
                <a:srgbClr val="0070C0"/>
              </a:buClr>
              <a:buFont typeface="Calibri" pitchFamily="34" charset="0"/>
              <a:buAutoNum type="romanUcPeriod"/>
            </a:pPr>
            <a:r>
              <a:rPr lang="pt-BR" sz="2800" b="0" dirty="0" smtClean="0">
                <a:solidFill>
                  <a:srgbClr val="002060"/>
                </a:solidFill>
              </a:rPr>
              <a:t>Protocolo </a:t>
            </a:r>
            <a:r>
              <a:rPr lang="pt-BR" sz="2800" b="0" dirty="0">
                <a:solidFill>
                  <a:srgbClr val="002060"/>
                </a:solidFill>
              </a:rPr>
              <a:t>Clínico e Diretriz Terapêutica</a:t>
            </a:r>
          </a:p>
        </p:txBody>
      </p:sp>
    </p:spTree>
    <p:extLst>
      <p:ext uri="{BB962C8B-B14F-4D97-AF65-F5344CB8AC3E}">
        <p14:creationId xmlns:p14="http://schemas.microsoft.com/office/powerpoint/2010/main" xmlns="" val="4449267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9" name="Retângulo 18"/>
          <p:cNvSpPr>
            <a:spLocks noChangeArrowheads="1"/>
          </p:cNvSpPr>
          <p:nvPr/>
        </p:nvSpPr>
        <p:spPr bwMode="auto">
          <a:xfrm>
            <a:off x="467544" y="1340768"/>
            <a:ext cx="8072438" cy="392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 b="1" dirty="0" smtClean="0">
                <a:solidFill>
                  <a:schemeClr val="tx2"/>
                </a:solidFill>
              </a:rPr>
              <a:t>REGIÕES </a:t>
            </a:r>
            <a:r>
              <a:rPr lang="pt-BR" sz="2800" b="1" dirty="0">
                <a:solidFill>
                  <a:schemeClr val="tx2"/>
                </a:solidFill>
              </a:rPr>
              <a:t>DE SAÚDE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800" b="0" dirty="0" smtClean="0">
                <a:solidFill>
                  <a:schemeClr val="tx2"/>
                </a:solidFill>
              </a:rPr>
              <a:t>Espaço </a:t>
            </a:r>
            <a:r>
              <a:rPr lang="pt-BR" sz="2800" b="0" dirty="0">
                <a:solidFill>
                  <a:schemeClr val="tx2"/>
                </a:solidFill>
              </a:rPr>
              <a:t>geográfico contínuo constituído por </a:t>
            </a:r>
            <a:r>
              <a:rPr lang="pt-BR" sz="2800" i="1" dirty="0">
                <a:solidFill>
                  <a:schemeClr val="tx2"/>
                </a:solidFill>
              </a:rPr>
              <a:t>agrupamentos de municípios</a:t>
            </a:r>
            <a:r>
              <a:rPr lang="pt-BR" sz="2800" b="0" dirty="0">
                <a:solidFill>
                  <a:schemeClr val="tx2"/>
                </a:solidFill>
              </a:rPr>
              <a:t> limítrofes.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800" b="0" dirty="0" smtClean="0">
                <a:solidFill>
                  <a:schemeClr val="tx2"/>
                </a:solidFill>
              </a:rPr>
              <a:t>Delimitado </a:t>
            </a:r>
            <a:r>
              <a:rPr lang="pt-BR" sz="2800" b="0" dirty="0">
                <a:solidFill>
                  <a:schemeClr val="tx2"/>
                </a:solidFill>
              </a:rPr>
              <a:t>a partir de </a:t>
            </a:r>
            <a:r>
              <a:rPr lang="pt-BR" sz="2800" i="1" dirty="0">
                <a:solidFill>
                  <a:schemeClr val="tx2"/>
                </a:solidFill>
              </a:rPr>
              <a:t>identidades</a:t>
            </a:r>
            <a:r>
              <a:rPr lang="pt-BR" sz="2800" b="0" dirty="0">
                <a:solidFill>
                  <a:schemeClr val="tx2"/>
                </a:solidFill>
              </a:rPr>
              <a:t> culturais, econômicas e sociais e de redes de comunicação e infraestrutura de transportes compartilhados.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800" dirty="0" smtClean="0">
                <a:solidFill>
                  <a:schemeClr val="tx2"/>
                </a:solidFill>
              </a:rPr>
              <a:t>Integra </a:t>
            </a:r>
            <a:r>
              <a:rPr lang="pt-BR" sz="2800" dirty="0">
                <a:solidFill>
                  <a:schemeClr val="tx2"/>
                </a:solidFill>
              </a:rPr>
              <a:t>a organização, o planejamento e a execução de ações e serviços de saúde</a:t>
            </a:r>
            <a:r>
              <a:rPr lang="pt-BR" sz="2800" b="0" dirty="0">
                <a:solidFill>
                  <a:schemeClr val="tx2"/>
                </a:solidFill>
              </a:rPr>
              <a:t>. 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480666"/>
            <a:ext cx="9144000" cy="500062"/>
          </a:xfrm>
          <a:prstGeom prst="rect">
            <a:avLst/>
          </a:prstGeom>
          <a:solidFill>
            <a:srgbClr val="1E8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defRPr/>
            </a:pPr>
            <a:r>
              <a:rPr lang="pt-BR" sz="2400" b="1" dirty="0" smtClean="0">
                <a:solidFill>
                  <a:schemeClr val="bg1"/>
                </a:solidFill>
                <a:latin typeface="+mj-lt"/>
                <a:ea typeface="Calibri" pitchFamily="34" charset="0"/>
              </a:rPr>
              <a:t>Capítulo I – DAS DISPOSIÇÕES PRELIMINARES</a:t>
            </a:r>
            <a:endParaRPr lang="pt-BR" sz="2400" b="1" dirty="0">
              <a:solidFill>
                <a:schemeClr val="bg1"/>
              </a:solidFill>
              <a:latin typeface="+mj-lt"/>
              <a:ea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11136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idx="4294967295"/>
          </p:nvPr>
        </p:nvSpPr>
        <p:spPr>
          <a:xfrm>
            <a:off x="395536" y="1408480"/>
            <a:ext cx="8280920" cy="4524315"/>
          </a:xfrm>
        </p:spPr>
        <p:txBody>
          <a:bodyPr wrap="square" anchor="ctr">
            <a:spAutoFit/>
          </a:bodyPr>
          <a:lstStyle/>
          <a:p>
            <a:pPr marL="0" indent="0" algn="just">
              <a:buNone/>
            </a:pPr>
            <a:r>
              <a:rPr lang="pt-BR" sz="2400" b="1" dirty="0" smtClean="0">
                <a:solidFill>
                  <a:schemeClr val="tx2"/>
                </a:solidFill>
              </a:rPr>
              <a:t>CONTRATO ORGANIZATIVO DA AÇÃO PÚBLICA DA SAÚDE</a:t>
            </a:r>
            <a:endParaRPr lang="pt-BR" sz="24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tx2"/>
                </a:solidFill>
              </a:rPr>
              <a:t>Acordo </a:t>
            </a:r>
            <a:r>
              <a:rPr lang="pt-BR" sz="2400" dirty="0">
                <a:solidFill>
                  <a:schemeClr val="tx2"/>
                </a:solidFill>
              </a:rPr>
              <a:t>de colaboração </a:t>
            </a:r>
            <a:r>
              <a:rPr lang="pt-BR" sz="2400" dirty="0" smtClean="0">
                <a:solidFill>
                  <a:schemeClr val="tx2"/>
                </a:solidFill>
              </a:rPr>
              <a:t>firmado entre entes federativos com a finalidade de organizar </a:t>
            </a:r>
            <a:r>
              <a:rPr lang="pt-BR" sz="2400" dirty="0">
                <a:solidFill>
                  <a:schemeClr val="tx2"/>
                </a:solidFill>
              </a:rPr>
              <a:t>e integrar as ações e serviços de </a:t>
            </a:r>
            <a:r>
              <a:rPr lang="pt-BR" sz="2400" dirty="0" smtClean="0">
                <a:solidFill>
                  <a:schemeClr val="tx2"/>
                </a:solidFill>
              </a:rPr>
              <a:t>saúde, com definição de:</a:t>
            </a:r>
          </a:p>
          <a:p>
            <a:pPr lvl="1" algn="just"/>
            <a:r>
              <a:rPr lang="pt-BR" sz="2400" dirty="0" smtClean="0">
                <a:solidFill>
                  <a:schemeClr val="tx2"/>
                </a:solidFill>
              </a:rPr>
              <a:t>responsabilidades, indicadores e metas de saúde, critérios de avaliação de desempenho, recursos financeiros, forma de controle e fiscalização e demais elementos necessários à implementação integrada das ações e serviços de saúde.</a:t>
            </a:r>
            <a:endParaRPr lang="pt-BR" sz="24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pt-BR" sz="2400" b="1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pt-BR" sz="2400" b="1" dirty="0" smtClean="0">
                <a:solidFill>
                  <a:schemeClr val="tx2"/>
                </a:solidFill>
              </a:rPr>
              <a:t>PORTAS DE ENTRADA</a:t>
            </a:r>
            <a:endParaRPr lang="pt-BR" sz="24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tx2"/>
                </a:solidFill>
              </a:rPr>
              <a:t>Serviços </a:t>
            </a:r>
            <a:r>
              <a:rPr lang="pt-BR" sz="2400" dirty="0">
                <a:solidFill>
                  <a:schemeClr val="tx2"/>
                </a:solidFill>
              </a:rPr>
              <a:t>de atendimento inicial à saúde do usuário no </a:t>
            </a:r>
            <a:r>
              <a:rPr lang="pt-BR" sz="2400" dirty="0" smtClean="0">
                <a:solidFill>
                  <a:schemeClr val="tx2"/>
                </a:solidFill>
              </a:rPr>
              <a:t>SUS.</a:t>
            </a:r>
            <a:endParaRPr lang="pt-BR" sz="2400" dirty="0">
              <a:solidFill>
                <a:schemeClr val="tx2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480666"/>
            <a:ext cx="9144000" cy="500062"/>
          </a:xfrm>
          <a:prstGeom prst="rect">
            <a:avLst/>
          </a:prstGeom>
          <a:solidFill>
            <a:srgbClr val="1E8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defRPr/>
            </a:pPr>
            <a:r>
              <a:rPr lang="pt-BR" sz="2400" b="1" dirty="0" smtClean="0">
                <a:solidFill>
                  <a:schemeClr val="bg1"/>
                </a:solidFill>
                <a:latin typeface="+mj-lt"/>
                <a:ea typeface="Calibri" pitchFamily="34" charset="0"/>
              </a:rPr>
              <a:t>Capítulo I – DAS DISPOSIÇÕES PRELIMINARES</a:t>
            </a:r>
            <a:endParaRPr lang="pt-BR" sz="2400" b="1" dirty="0">
              <a:solidFill>
                <a:schemeClr val="bg1"/>
              </a:solidFill>
              <a:latin typeface="+mj-lt"/>
              <a:ea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87728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idx="4294967295"/>
          </p:nvPr>
        </p:nvSpPr>
        <p:spPr>
          <a:xfrm>
            <a:off x="395536" y="1127641"/>
            <a:ext cx="8208912" cy="4893647"/>
          </a:xfrm>
        </p:spPr>
        <p:txBody>
          <a:bodyPr wrap="square" anchor="ctr">
            <a:spAutoFit/>
          </a:bodyPr>
          <a:lstStyle/>
          <a:p>
            <a:pPr marL="0" indent="0" algn="just">
              <a:buNone/>
            </a:pPr>
            <a:r>
              <a:rPr lang="pt-BR" sz="2400" b="1" dirty="0">
                <a:solidFill>
                  <a:schemeClr val="tx2"/>
                </a:solidFill>
              </a:rPr>
              <a:t>COMISSÕES INTERGESTORES – CIT, CIB E CIR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tx2"/>
                </a:solidFill>
              </a:rPr>
              <a:t>Instâncias de pactuação consensual entre os entes para a definição das regras da gestão compartilhada do </a:t>
            </a:r>
            <a:r>
              <a:rPr lang="pt-BR" sz="2400" dirty="0" smtClean="0">
                <a:solidFill>
                  <a:schemeClr val="tx2"/>
                </a:solidFill>
              </a:rPr>
              <a:t>SUS.</a:t>
            </a:r>
            <a:endParaRPr lang="pt-BR" sz="24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pt-BR" sz="2400" dirty="0">
                <a:solidFill>
                  <a:schemeClr val="tx2"/>
                </a:solidFill>
              </a:rPr>
              <a:t>Pactuam a organização e o funcionamento das ações e serviços de saúde integrados em redes de atenção</a:t>
            </a:r>
            <a:r>
              <a:rPr lang="pt-BR" sz="2400" dirty="0" smtClean="0">
                <a:solidFill>
                  <a:schemeClr val="tx2"/>
                </a:solidFill>
              </a:rPr>
              <a:t>.</a:t>
            </a:r>
          </a:p>
          <a:p>
            <a:pPr marL="0" indent="0" algn="just">
              <a:buNone/>
            </a:pPr>
            <a:endParaRPr lang="pt-BR" sz="2400" b="1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pt-BR" sz="2400" b="1" dirty="0" smtClean="0">
                <a:solidFill>
                  <a:schemeClr val="tx2"/>
                </a:solidFill>
              </a:rPr>
              <a:t>MAPA DA SAÚDE</a:t>
            </a: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tx2"/>
                </a:solidFill>
              </a:rPr>
              <a:t>Descrição </a:t>
            </a:r>
            <a:r>
              <a:rPr lang="pt-BR" sz="2400" dirty="0">
                <a:solidFill>
                  <a:schemeClr val="tx2"/>
                </a:solidFill>
              </a:rPr>
              <a:t>geográfica da distribuição de recursos humanos e das ações e serviços de saúde ofertados pelo SUS e pela iniciativa privada, considerando-se a capacidade instalada existente, os investimentos e o desempenho aferido a partir dos indicadores de saúde do </a:t>
            </a:r>
            <a:r>
              <a:rPr lang="pt-BR" sz="2400" dirty="0" smtClean="0">
                <a:solidFill>
                  <a:schemeClr val="tx2"/>
                </a:solidFill>
              </a:rPr>
              <a:t>sistema.</a:t>
            </a:r>
            <a:endParaRPr lang="pt-BR" sz="2400" b="1" dirty="0">
              <a:solidFill>
                <a:schemeClr val="tx2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480666"/>
            <a:ext cx="9144000" cy="500062"/>
          </a:xfrm>
          <a:prstGeom prst="rect">
            <a:avLst/>
          </a:prstGeom>
          <a:solidFill>
            <a:srgbClr val="1E8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defRPr/>
            </a:pPr>
            <a:r>
              <a:rPr lang="pt-BR" sz="2400" b="1" dirty="0" smtClean="0">
                <a:solidFill>
                  <a:schemeClr val="bg1"/>
                </a:solidFill>
                <a:latin typeface="+mj-lt"/>
                <a:ea typeface="Calibri" pitchFamily="34" charset="0"/>
              </a:rPr>
              <a:t>Capítulo I – DAS DISPOSIÇÕES PRELIMINARES</a:t>
            </a:r>
            <a:endParaRPr lang="pt-BR" sz="2400" b="1" dirty="0">
              <a:solidFill>
                <a:schemeClr val="bg1"/>
              </a:solidFill>
              <a:latin typeface="+mj-lt"/>
              <a:ea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76425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idx="4294967295"/>
          </p:nvPr>
        </p:nvSpPr>
        <p:spPr>
          <a:xfrm>
            <a:off x="395536" y="1274213"/>
            <a:ext cx="8280920" cy="4315027"/>
          </a:xfrm>
        </p:spPr>
        <p:txBody>
          <a:bodyPr wrap="square" anchor="ctr">
            <a:spAutoFit/>
          </a:bodyPr>
          <a:lstStyle/>
          <a:p>
            <a:pPr marL="0" indent="0" algn="just">
              <a:buNone/>
            </a:pPr>
            <a:r>
              <a:rPr lang="pt-BR" sz="2800" b="1" dirty="0" smtClean="0">
                <a:solidFill>
                  <a:schemeClr val="tx2"/>
                </a:solidFill>
              </a:rPr>
              <a:t>REDE DE ATENÇÃO À SAÚDE</a:t>
            </a:r>
          </a:p>
          <a:p>
            <a:pPr marL="0" indent="0" algn="just">
              <a:buNone/>
            </a:pPr>
            <a:r>
              <a:rPr lang="pt-BR" sz="2800" dirty="0" smtClean="0">
                <a:solidFill>
                  <a:schemeClr val="tx2"/>
                </a:solidFill>
              </a:rPr>
              <a:t>Conjunto de ações e serviços de saúde articulados em níveis de complexidade crescente, com a finalidade de garantir a integralidade da assistência à saúde; e</a:t>
            </a:r>
          </a:p>
          <a:p>
            <a:pPr algn="just"/>
            <a:endParaRPr lang="pt-BR" sz="2800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pt-BR" sz="2800" b="1" dirty="0" smtClean="0">
                <a:solidFill>
                  <a:schemeClr val="tx2"/>
                </a:solidFill>
              </a:rPr>
              <a:t>SERVIÇOS ESPECIAIS DE ACESSO ABERTO</a:t>
            </a:r>
          </a:p>
          <a:p>
            <a:pPr marL="0" indent="0" algn="just">
              <a:buNone/>
            </a:pPr>
            <a:r>
              <a:rPr lang="pt-BR" sz="2800" dirty="0" smtClean="0">
                <a:solidFill>
                  <a:schemeClr val="tx2"/>
                </a:solidFill>
              </a:rPr>
              <a:t>Serviço de saúde específico para o atendimento da pessoa que, em razão do agravo ou de situação laboral, necessita de atendimento especial. </a:t>
            </a:r>
          </a:p>
        </p:txBody>
      </p:sp>
      <p:sp>
        <p:nvSpPr>
          <p:cNvPr id="5" name="Retângulo 4"/>
          <p:cNvSpPr/>
          <p:nvPr/>
        </p:nvSpPr>
        <p:spPr>
          <a:xfrm>
            <a:off x="0" y="480666"/>
            <a:ext cx="9144000" cy="500062"/>
          </a:xfrm>
          <a:prstGeom prst="rect">
            <a:avLst/>
          </a:prstGeom>
          <a:solidFill>
            <a:srgbClr val="1E8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defRPr/>
            </a:pPr>
            <a:r>
              <a:rPr lang="pt-BR" sz="2400" b="1" dirty="0" smtClean="0">
                <a:solidFill>
                  <a:schemeClr val="bg1"/>
                </a:solidFill>
                <a:latin typeface="+mj-lt"/>
                <a:ea typeface="Calibri" pitchFamily="34" charset="0"/>
              </a:rPr>
              <a:t>Capítulo I – DAS DISPOSIÇÃO PRELIMINARES</a:t>
            </a:r>
            <a:endParaRPr lang="pt-BR" sz="2400" b="1" dirty="0">
              <a:solidFill>
                <a:schemeClr val="bg1"/>
              </a:solidFill>
              <a:latin typeface="+mj-lt"/>
              <a:ea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93678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resentação-Consems-Decreto-Lei 8080_29 08 2011 Andre 290611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Apresentação-Consems-Decreto-Lei 8080_29 08 2011 Andre 290611 (2)</Template>
  <TotalTime>238</TotalTime>
  <Words>1639</Words>
  <Application>Microsoft Office PowerPoint</Application>
  <PresentationFormat>Apresentação na tela (4:3)</PresentationFormat>
  <Paragraphs>149</Paragraphs>
  <Slides>24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24</vt:i4>
      </vt:variant>
    </vt:vector>
  </HeadingPairs>
  <TitlesOfParts>
    <vt:vector size="27" baseType="lpstr">
      <vt:lpstr>Apresentação-Consems-Decreto-Lei 8080_29 08 2011 Andre 290611 (2)</vt:lpstr>
      <vt:lpstr>1_Office Theme</vt:lpstr>
      <vt:lpstr>Tema do Office</vt:lpstr>
      <vt:lpstr>Slide 1</vt:lpstr>
      <vt:lpstr>Slide 2</vt:lpstr>
      <vt:lpstr>PONTO DE PARTIDA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sandro.terabe</dc:creator>
  <cp:lastModifiedBy>roberto.silva</cp:lastModifiedBy>
  <cp:revision>31</cp:revision>
  <cp:lastPrinted>2011-07-26T12:15:34Z</cp:lastPrinted>
  <dcterms:created xsi:type="dcterms:W3CDTF">2011-07-05T11:14:24Z</dcterms:created>
  <dcterms:modified xsi:type="dcterms:W3CDTF">2011-08-05T14:04:02Z</dcterms:modified>
</cp:coreProperties>
</file>